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s/slide2.xml" ContentType="application/vnd.openxmlformats-officedocument.presentationml.slide+xml"/>
  <Override PartName="/ppt/slides/slide11.xml" ContentType="application/vnd.openxmlformats-officedocument.presentationml.slide+xml"/>
  <Override PartName="/ppt/slides/slide10.xml" ContentType="application/vnd.openxmlformats-officedocument.presentationml.slide+xml"/>
  <Override PartName="/ppt/slides/slide9.xml" ContentType="application/vnd.openxmlformats-officedocument.presentationml.slide+xml"/>
  <Override PartName="/ppt/slides/slide8.xml" ContentType="application/vnd.openxmlformats-officedocument.presentationml.slide+xml"/>
  <Override PartName="/ppt/slides/slide7.xml" ContentType="application/vnd.openxmlformats-officedocument.presentationml.slide+xml"/>
  <Override PartName="/ppt/slides/slide6.xml" ContentType="application/vnd.openxmlformats-officedocument.presentationml.slide+xml"/>
  <Override PartName="/ppt/slides/slide5.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1.xml" ContentType="application/vnd.openxmlformats-officedocument.presentationml.slide+xml"/>
  <Override PartName="/ppt/slides/slide12.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1.xml" ContentType="application/vnd.openxmlformats-officedocument.presentationml.slide+xml"/>
  <Override PartName="/ppt/slides/slide20.xml" ContentType="application/vnd.openxmlformats-officedocument.presentationml.slide+xml"/>
  <Override PartName="/ppt/slides/slide13.xml" ContentType="application/vnd.openxmlformats-officedocument.presentationml.slide+xml"/>
  <Override PartName="/ppt/slides/slide19.xml" ContentType="application/vnd.openxmlformats-officedocument.presentationml.slide+xml"/>
  <Override PartName="/ppt/slides/slide17.xml" ContentType="application/vnd.openxmlformats-officedocument.presentationml.slide+xml"/>
  <Override PartName="/ppt/slides/slide16.xml" ContentType="application/vnd.openxmlformats-officedocument.presentationml.slide+xml"/>
  <Override PartName="/ppt/slides/slide15.xml" ContentType="application/vnd.openxmlformats-officedocument.presentationml.slide+xml"/>
  <Override PartName="/ppt/slides/slide18.xml" ContentType="application/vnd.openxmlformats-officedocument.presentationml.slide+xml"/>
  <Override PartName="/ppt/slideMasters/slideMaster1.xml" ContentType="application/vnd.openxmlformats-officedocument.presentationml.slideMaster+xml"/>
  <Override PartName="/ppt/notesSlides/notesSlide3.xml" ContentType="application/vnd.openxmlformats-officedocument.presentationml.notesSlide+xml"/>
  <Override PartName="/ppt/notesSlides/notesSlide11.xml" ContentType="application/vnd.openxmlformats-officedocument.presentationml.notesSlide+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notesSlides/notesSlide12.xml" ContentType="application/vnd.openxmlformats-officedocument.presentationml.notesSlide+xml"/>
  <Override PartName="/ppt/slideLayouts/slideLayout9.xml" ContentType="application/vnd.openxmlformats-officedocument.presentationml.slideLayout+xml"/>
  <Override PartName="/ppt/notesSlides/notesSlide2.xml" ContentType="application/vnd.openxmlformats-officedocument.presentationml.notesSlide+xml"/>
  <Override PartName="/ppt/notesSlides/notesSlide10.xml" ContentType="application/vnd.openxmlformats-officedocument.presentationml.notesSlide+xml"/>
  <Override PartName="/ppt/notesSlides/notesSlide9.xml" ContentType="application/vnd.openxmlformats-officedocument.presentationml.notesSlide+xml"/>
  <Override PartName="/ppt/notesSlides/notesSlide8.xml" ContentType="application/vnd.openxmlformats-officedocument.presentationml.notesSlide+xml"/>
  <Override PartName="/ppt/notesSlides/notesSlide4.xml" ContentType="application/vnd.openxmlformats-officedocument.presentationml.notesSlide+xml"/>
  <Override PartName="/ppt/notesSlides/notesSlide1.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3.xml" ContentType="application/vnd.openxmlformats-officedocument.presentationml.notesSlide+xml"/>
  <Override PartName="/ppt/slideLayouts/slideLayout8.xml" ContentType="application/vnd.openxmlformats-officedocument.presentationml.slideLayout+xml"/>
  <Override PartName="/ppt/notesSlides/notesSlide14.xml" ContentType="application/vnd.openxmlformats-officedocument.presentationml.notesSlide+xml"/>
  <Override PartName="/ppt/slideLayouts/slideLayout7.xml" ContentType="application/vnd.openxmlformats-officedocument.presentationml.slideLayout+xml"/>
  <Override PartName="/ppt/slideLayouts/slideLayout4.xml" ContentType="application/vnd.openxmlformats-officedocument.presentationml.slideLayout+xml"/>
  <Override PartName="/ppt/notesSlides/notesSlide22.xml" ContentType="application/vnd.openxmlformats-officedocument.presentationml.notesSlide+xml"/>
  <Override PartName="/ppt/slideLayouts/slideLayout3.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5.xml" ContentType="application/vnd.openxmlformats-officedocument.presentationml.slideLayout+xml"/>
  <Override PartName="/ppt/notesSlides/notesSlide21.xml" ContentType="application/vnd.openxmlformats-officedocument.presentationml.notesSlide+xml"/>
  <Override PartName="/ppt/notesSlides/notesSlide19.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20.xml" ContentType="application/vnd.openxmlformats-officedocument.presentationml.notesSlide+xml"/>
  <Override PartName="/ppt/slideLayouts/slideLayout6.xml" ContentType="application/vnd.openxmlformats-officedocument.presentationml.slideLayout+xml"/>
  <Override PartName="/ppt/notesSlides/notesSlide18.xml" ContentType="application/vnd.openxmlformats-officedocument.presentationml.notesSlide+xml"/>
  <Override PartName="/ppt/notesSlides/notesSlide17.xml" ContentType="application/vnd.openxmlformats-officedocument.presentationml.notesSlide+xml"/>
  <Override PartName="/ppt/theme/theme2.xml" ContentType="application/vnd.openxmlformats-officedocument.theme+xml"/>
  <Override PartName="/ppt/theme/theme1.xml" ContentType="application/vnd.openxmlformats-officedocument.theme+xml"/>
  <Override PartName="/ppt/notesMasters/notesMaster1.xml" ContentType="application/vnd.openxmlformats-officedocument.presentationml.notesMaster+xml"/>
  <Override PartName="/ppt/tableStyles.xml" ContentType="application/vnd.openxmlformats-officedocument.presentationml.tableStyles+xml"/>
  <Override PartName="/ppt/presProps.xml" ContentType="application/vnd.openxmlformats-officedocument.presentationml.presProps+xml"/>
  <Override PartName="/ppt/viewProps.xml" ContentType="application/vnd.openxmlformats-officedocument.presentationml.viewProps+xml"/>
  <Override PartName="/docProps/app.xml" ContentType="application/vnd.openxmlformats-officedocument.extended-properties+xml"/>
  <Override PartName="/docProps/core.xml" ContentType="application/vnd.openxmlformats-package.core-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4"/>
  </p:notesMasterIdLst>
  <p:sldIdLst>
    <p:sldId id="256" r:id="rId2"/>
    <p:sldId id="257" r:id="rId3"/>
    <p:sldId id="278" r:id="rId4"/>
    <p:sldId id="259" r:id="rId5"/>
    <p:sldId id="271" r:id="rId6"/>
    <p:sldId id="260" r:id="rId7"/>
    <p:sldId id="261" r:id="rId8"/>
    <p:sldId id="272" r:id="rId9"/>
    <p:sldId id="262" r:id="rId10"/>
    <p:sldId id="273" r:id="rId11"/>
    <p:sldId id="263" r:id="rId12"/>
    <p:sldId id="264" r:id="rId13"/>
    <p:sldId id="265" r:id="rId14"/>
    <p:sldId id="274" r:id="rId15"/>
    <p:sldId id="266" r:id="rId16"/>
    <p:sldId id="267" r:id="rId17"/>
    <p:sldId id="276" r:id="rId18"/>
    <p:sldId id="277" r:id="rId19"/>
    <p:sldId id="275" r:id="rId20"/>
    <p:sldId id="268" r:id="rId21"/>
    <p:sldId id="269" r:id="rId22"/>
    <p:sldId id="279" r:id="rId2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80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68095" autoAdjust="0"/>
  </p:normalViewPr>
  <p:slideViewPr>
    <p:cSldViewPr snapToGrid="0" snapToObjects="1">
      <p:cViewPr varScale="1">
        <p:scale>
          <a:sx n="61" d="100"/>
          <a:sy n="61" d="100"/>
        </p:scale>
        <p:origin x="1722" y="78"/>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customXml" Target="../customXml/item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customXml" Target="../customXml/item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 Id="rId30" Type="http://schemas.openxmlformats.org/officeDocument/2006/relationships/customXml" Target="../customXml/item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B7CFD31-EFE7-CA42-9D6E-0DE44B77C4D9}" type="datetimeFigureOut">
              <a:rPr lang="en-US" smtClean="0"/>
              <a:t>11/9/2014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C62BC57-1216-1448-BB40-5AA7ACC341C6}" type="slidenum">
              <a:rPr lang="en-US" smtClean="0"/>
              <a:t>‹#›</a:t>
            </a:fld>
            <a:endParaRPr lang="en-US"/>
          </a:p>
        </p:txBody>
      </p:sp>
    </p:spTree>
    <p:extLst>
      <p:ext uri="{BB962C8B-B14F-4D97-AF65-F5344CB8AC3E}">
        <p14:creationId xmlns:p14="http://schemas.microsoft.com/office/powerpoint/2010/main" val="3218584718"/>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youtu.be/v3iPrBrGSJM" TargetMode="External"/><Relationship Id="rId2" Type="http://schemas.openxmlformats.org/officeDocument/2006/relationships/slide" Target="../slides/slide21.xml"/><Relationship Id="rId1" Type="http://schemas.openxmlformats.org/officeDocument/2006/relationships/notesMaster" Target="../notesMasters/notesMaster1.xml"/><Relationship Id="rId4" Type="http://schemas.openxmlformats.org/officeDocument/2006/relationships/hyperlink" Target="https://www.youtube.com/watch?v=ubNF9QNEQLA" TargetMode="Externa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youtu.be/v3iPrBrGSJM" TargetMode="External"/><Relationship Id="rId2" Type="http://schemas.openxmlformats.org/officeDocument/2006/relationships/slide" Target="../slides/slide22.xml"/><Relationship Id="rId1" Type="http://schemas.openxmlformats.org/officeDocument/2006/relationships/notesMaster" Target="../notesMasters/notesMaster1.xml"/><Relationship Id="rId4" Type="http://schemas.openxmlformats.org/officeDocument/2006/relationships/hyperlink" Target="https://www.youtube.com/watch?v=ubNF9QNEQLA"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Vision is ideally taught over 1-class period.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There are a couple of approaches you can take. First, you can focus on the chapter alone. The complexity of the visual system is more than enough to fill a class period. Alternatively, you could choose to go somewhat quickly through the text materials and instead spend the bulk of class in activities demonstrating various visual phenomena. The information covered is the same in either option.</a:t>
            </a:r>
          </a:p>
          <a:p>
            <a:endParaRPr lang="en-US" sz="1200" kern="1200" dirty="0" smtClean="0">
              <a:solidFill>
                <a:schemeClr val="tx1"/>
              </a:solidFill>
              <a:effectLst/>
              <a:latin typeface="+mn-lt"/>
              <a:ea typeface="+mn-ea"/>
              <a:cs typeface="+mn-cs"/>
            </a:endParaRPr>
          </a:p>
          <a:p>
            <a:pPr marL="0" marR="0" lvl="1" indent="0" algn="l" defTabSz="4572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effectLst/>
                <a:latin typeface="+mn-lt"/>
                <a:ea typeface="+mn-ea"/>
                <a:cs typeface="+mn-cs"/>
              </a:rPr>
              <a:t>Warmup discussion</a:t>
            </a:r>
            <a:r>
              <a:rPr lang="en-US" sz="1200" b="1"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Ask students why they think the senses are important to our understanding of the world. Spend a few minutes talking about the importance of all the senses then guide the discussion to vision and its importance.</a:t>
            </a:r>
          </a:p>
          <a:p>
            <a:endParaRPr lang="en-US" b="1" dirty="0"/>
          </a:p>
        </p:txBody>
      </p:sp>
      <p:sp>
        <p:nvSpPr>
          <p:cNvPr id="4" name="Slide Number Placeholder 3"/>
          <p:cNvSpPr>
            <a:spLocks noGrp="1"/>
          </p:cNvSpPr>
          <p:nvPr>
            <p:ph type="sldNum" sz="quarter" idx="10"/>
          </p:nvPr>
        </p:nvSpPr>
        <p:spPr/>
        <p:txBody>
          <a:bodyPr/>
          <a:lstStyle/>
          <a:p>
            <a:fld id="{2C62BC57-1216-1448-BB40-5AA7ACC341C6}" type="slidenum">
              <a:rPr lang="en-US" smtClean="0"/>
              <a:t>1</a:t>
            </a:fld>
            <a:endParaRPr lang="en-US"/>
          </a:p>
        </p:txBody>
      </p:sp>
    </p:spTree>
    <p:extLst>
      <p:ext uri="{BB962C8B-B14F-4D97-AF65-F5344CB8AC3E}">
        <p14:creationId xmlns:p14="http://schemas.microsoft.com/office/powerpoint/2010/main" val="38462084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The purpose of this slide is</a:t>
            </a:r>
            <a:r>
              <a:rPr lang="en-US" baseline="0" dirty="0" smtClean="0"/>
              <a:t> to provide students with an overview of the material that will be covered during the lecture.</a:t>
            </a:r>
          </a:p>
          <a:p>
            <a:endParaRPr lang="en-US" dirty="0"/>
          </a:p>
        </p:txBody>
      </p:sp>
      <p:sp>
        <p:nvSpPr>
          <p:cNvPr id="4" name="Slide Number Placeholder 3"/>
          <p:cNvSpPr>
            <a:spLocks noGrp="1"/>
          </p:cNvSpPr>
          <p:nvPr>
            <p:ph type="sldNum" sz="quarter" idx="10"/>
          </p:nvPr>
        </p:nvSpPr>
        <p:spPr/>
        <p:txBody>
          <a:bodyPr/>
          <a:lstStyle/>
          <a:p>
            <a:fld id="{2C62BC57-1216-1448-BB40-5AA7ACC341C6}" type="slidenum">
              <a:rPr lang="en-US" smtClean="0"/>
              <a:t>10</a:t>
            </a:fld>
            <a:endParaRPr lang="en-US"/>
          </a:p>
        </p:txBody>
      </p:sp>
    </p:spTree>
    <p:extLst>
      <p:ext uri="{BB962C8B-B14F-4D97-AF65-F5344CB8AC3E}">
        <p14:creationId xmlns:p14="http://schemas.microsoft.com/office/powerpoint/2010/main" val="1727822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slide illustrates the pathway</a:t>
            </a:r>
            <a:r>
              <a:rPr lang="en-US" baseline="0" dirty="0" smtClean="0"/>
              <a:t> of neural activation as it moves from the neurons and makes its way to the primary visual cortex.</a:t>
            </a:r>
          </a:p>
          <a:p>
            <a:endParaRPr lang="en-US" baseline="0" dirty="0" smtClean="0"/>
          </a:p>
          <a:p>
            <a:r>
              <a:rPr lang="en-US" b="1" baseline="0" dirty="0" smtClean="0"/>
              <a:t>(Click) </a:t>
            </a:r>
            <a:r>
              <a:rPr lang="en-US" b="0" baseline="0" dirty="0" smtClean="0"/>
              <a:t>Neurons</a:t>
            </a:r>
          </a:p>
          <a:p>
            <a:endParaRPr lang="en-US" b="1" baseline="0" dirty="0" smtClean="0"/>
          </a:p>
          <a:p>
            <a:r>
              <a:rPr lang="en-US" b="1" dirty="0" smtClean="0"/>
              <a:t>Explanation: Neurons</a:t>
            </a:r>
            <a:r>
              <a:rPr lang="en-US" dirty="0" smtClean="0"/>
              <a:t> project visual information first into the </a:t>
            </a:r>
            <a:r>
              <a:rPr lang="en-US" b="1" dirty="0" smtClean="0"/>
              <a:t>thalamus</a:t>
            </a:r>
            <a:r>
              <a:rPr lang="en-US" dirty="0" smtClean="0"/>
              <a:t>, in a section known as the lateral geniculate nucleus.</a:t>
            </a:r>
          </a:p>
          <a:p>
            <a:endParaRPr lang="en-US" dirty="0" smtClean="0"/>
          </a:p>
          <a:p>
            <a:r>
              <a:rPr lang="en-US" b="1" dirty="0" smtClean="0"/>
              <a:t>(Click)</a:t>
            </a:r>
            <a:r>
              <a:rPr lang="en-US" b="1" baseline="0" dirty="0" smtClean="0"/>
              <a:t> </a:t>
            </a:r>
            <a:r>
              <a:rPr lang="en-US" b="0" baseline="0" dirty="0" smtClean="0"/>
              <a:t>Thalamus</a:t>
            </a:r>
          </a:p>
          <a:p>
            <a:endParaRPr lang="en-US" b="0" baseline="0" dirty="0" smtClean="0"/>
          </a:p>
          <a:p>
            <a:r>
              <a:rPr lang="en-US" b="1" baseline="0" dirty="0" smtClean="0"/>
              <a:t>Explanation: </a:t>
            </a:r>
            <a:r>
              <a:rPr lang="en-US" b="0" baseline="0" dirty="0" smtClean="0"/>
              <a:t>From here, t</a:t>
            </a:r>
            <a:r>
              <a:rPr lang="en-US" dirty="0" smtClean="0"/>
              <a:t>he information splits and projects towards two different parts of the brain. Most of the computations regarding reflexive eye movements are computed in subcortical regions, the evolutionarily older part of the brain. </a:t>
            </a:r>
          </a:p>
          <a:p>
            <a:endParaRPr lang="en-US" dirty="0" smtClean="0"/>
          </a:p>
          <a:p>
            <a:r>
              <a:rPr lang="en-US" b="1" dirty="0" smtClean="0"/>
              <a:t>(Click)</a:t>
            </a:r>
            <a:r>
              <a:rPr lang="en-US" b="0" baseline="0" dirty="0" smtClean="0"/>
              <a:t> Reflexive eye movements</a:t>
            </a:r>
          </a:p>
          <a:p>
            <a:endParaRPr lang="en-US" b="0" baseline="0" dirty="0" smtClean="0"/>
          </a:p>
          <a:p>
            <a:r>
              <a:rPr lang="en-US" b="1" dirty="0" smtClean="0"/>
              <a:t>Explanation:</a:t>
            </a:r>
            <a:r>
              <a:rPr lang="en-US" b="0" baseline="0" dirty="0" smtClean="0"/>
              <a:t> </a:t>
            </a:r>
            <a:r>
              <a:rPr lang="en-US" dirty="0" smtClean="0"/>
              <a:t>Reflexive eye movements allow you to quickly orient your eyes towards areas of interest and to track objects as they move. </a:t>
            </a:r>
          </a:p>
          <a:p>
            <a:endParaRPr lang="en-US" dirty="0" smtClean="0"/>
          </a:p>
          <a:p>
            <a:r>
              <a:rPr lang="en-US" b="1" dirty="0" smtClean="0"/>
              <a:t>(Click) </a:t>
            </a:r>
            <a:r>
              <a:rPr lang="en-US" b="0" dirty="0" smtClean="0"/>
              <a:t>Primary</a:t>
            </a:r>
            <a:r>
              <a:rPr lang="en-US" b="0" baseline="0" dirty="0" smtClean="0"/>
              <a:t> visual cortex</a:t>
            </a:r>
          </a:p>
          <a:p>
            <a:endParaRPr lang="en-US" b="1" dirty="0" smtClean="0"/>
          </a:p>
          <a:p>
            <a:r>
              <a:rPr lang="en-US" b="1" dirty="0" smtClean="0"/>
              <a:t>Explanation:</a:t>
            </a:r>
            <a:r>
              <a:rPr lang="en-US" b="1" baseline="0" dirty="0" smtClean="0"/>
              <a:t> </a:t>
            </a:r>
            <a:r>
              <a:rPr lang="en-US" dirty="0" smtClean="0"/>
              <a:t>The more complex computations, those that eventually allow you to have a visual experience of the world, all happen in the cortex, the evolutionarily newer region of the brain. The first stop in the cortex is at the primary visual</a:t>
            </a:r>
            <a:r>
              <a:rPr lang="en-US" baseline="0" dirty="0" smtClean="0"/>
              <a:t> cortex where the reconstruction process begins.</a:t>
            </a:r>
            <a:endParaRPr lang="en-US" dirty="0"/>
          </a:p>
        </p:txBody>
      </p:sp>
      <p:sp>
        <p:nvSpPr>
          <p:cNvPr id="4" name="Slide Number Placeholder 3"/>
          <p:cNvSpPr>
            <a:spLocks noGrp="1"/>
          </p:cNvSpPr>
          <p:nvPr>
            <p:ph type="sldNum" sz="quarter" idx="10"/>
          </p:nvPr>
        </p:nvSpPr>
        <p:spPr/>
        <p:txBody>
          <a:bodyPr/>
          <a:lstStyle/>
          <a:p>
            <a:fld id="{2C62BC57-1216-1448-BB40-5AA7ACC341C6}" type="slidenum">
              <a:rPr lang="en-US" smtClean="0"/>
              <a:t>11</a:t>
            </a:fld>
            <a:endParaRPr lang="en-US"/>
          </a:p>
        </p:txBody>
      </p:sp>
    </p:spTree>
    <p:extLst>
      <p:ext uri="{BB962C8B-B14F-4D97-AF65-F5344CB8AC3E}">
        <p14:creationId xmlns:p14="http://schemas.microsoft.com/office/powerpoint/2010/main" val="35455267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slide </a:t>
            </a:r>
            <a:r>
              <a:rPr lang="en-US" baseline="0" dirty="0" smtClean="0"/>
              <a:t>illustrates the two primary pathways in the visual cortex, ventral and dorsal.  </a:t>
            </a:r>
          </a:p>
          <a:p>
            <a:endParaRPr lang="en-US" baseline="0" dirty="0" smtClean="0"/>
          </a:p>
          <a:p>
            <a:r>
              <a:rPr lang="en-US" b="1" dirty="0" smtClean="0"/>
              <a:t>Instructor’s note: </a:t>
            </a:r>
            <a:r>
              <a:rPr lang="en-US" b="0" dirty="0" smtClean="0"/>
              <a:t>Briefly explain</a:t>
            </a:r>
            <a:r>
              <a:rPr lang="en-US" b="0" baseline="0" dirty="0" smtClean="0"/>
              <a:t> the ventral and dorsal pathways before asking students to discuss these concepts. </a:t>
            </a:r>
          </a:p>
          <a:p>
            <a:endParaRPr lang="en-US" b="0" baseline="0" dirty="0" smtClean="0"/>
          </a:p>
          <a:p>
            <a:r>
              <a:rPr lang="en-US" b="1" baseline="0" dirty="0" smtClean="0"/>
              <a:t>Explanation: </a:t>
            </a:r>
            <a:r>
              <a:rPr lang="en-US" dirty="0" smtClean="0"/>
              <a:t>Visual-recognition areas are located along the </a:t>
            </a:r>
            <a:r>
              <a:rPr lang="en-US" b="1" i="0" dirty="0" smtClean="0"/>
              <a:t>ventral pathway</a:t>
            </a:r>
            <a:r>
              <a:rPr lang="en-US" dirty="0" smtClean="0"/>
              <a:t> of the brain (also known as the “What Pathway”). Other brain regions along the </a:t>
            </a:r>
            <a:r>
              <a:rPr lang="en-US" b="1" i="0" dirty="0" smtClean="0"/>
              <a:t>dorsal pathway</a:t>
            </a:r>
            <a:r>
              <a:rPr lang="en-US" dirty="0" smtClean="0"/>
              <a:t> (or</a:t>
            </a:r>
            <a:r>
              <a:rPr lang="en-US" baseline="0" dirty="0" smtClean="0"/>
              <a:t> “Where-and-How Pathway”) will compute information about self and object motion, allowing you to interact </a:t>
            </a:r>
            <a:r>
              <a:rPr lang="en-US" dirty="0" smtClean="0"/>
              <a:t>with objects, navigate the environment, and avoid obstacles.</a:t>
            </a:r>
          </a:p>
          <a:p>
            <a:endParaRPr lang="en-US" dirty="0" smtClean="0"/>
          </a:p>
          <a:p>
            <a:r>
              <a:rPr lang="en-US" b="1" dirty="0" smtClean="0"/>
              <a:t>Discussion question: </a:t>
            </a:r>
            <a:r>
              <a:rPr lang="en-US" b="0" baseline="0" dirty="0" smtClean="0"/>
              <a:t>What might happen if one of these pathways wasn’t working properly? </a:t>
            </a:r>
          </a:p>
          <a:p>
            <a:endParaRPr lang="en-US" b="0" baseline="0" dirty="0" smtClean="0"/>
          </a:p>
          <a:p>
            <a:r>
              <a:rPr lang="en-US" b="1" baseline="0" dirty="0" smtClean="0"/>
              <a:t>Possible Answer: </a:t>
            </a:r>
            <a:r>
              <a:rPr lang="en-US" b="0" baseline="0" dirty="0" smtClean="0"/>
              <a:t>People might have a hard time avoiding hazards in their environments. </a:t>
            </a:r>
            <a:endParaRPr lang="en-US" b="1" dirty="0"/>
          </a:p>
        </p:txBody>
      </p:sp>
      <p:sp>
        <p:nvSpPr>
          <p:cNvPr id="4" name="Slide Number Placeholder 3"/>
          <p:cNvSpPr>
            <a:spLocks noGrp="1"/>
          </p:cNvSpPr>
          <p:nvPr>
            <p:ph type="sldNum" sz="quarter" idx="10"/>
          </p:nvPr>
        </p:nvSpPr>
        <p:spPr/>
        <p:txBody>
          <a:bodyPr/>
          <a:lstStyle/>
          <a:p>
            <a:fld id="{2C62BC57-1216-1448-BB40-5AA7ACC341C6}" type="slidenum">
              <a:rPr lang="en-US" smtClean="0"/>
              <a:t>12</a:t>
            </a:fld>
            <a:endParaRPr lang="en-US"/>
          </a:p>
        </p:txBody>
      </p:sp>
    </p:spTree>
    <p:extLst>
      <p:ext uri="{BB962C8B-B14F-4D97-AF65-F5344CB8AC3E}">
        <p14:creationId xmlns:p14="http://schemas.microsoft.com/office/powerpoint/2010/main" val="6047934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slide discusses the concept of binocular</a:t>
            </a:r>
            <a:r>
              <a:rPr lang="en-US" baseline="0" dirty="0" smtClean="0"/>
              <a:t> advantage.</a:t>
            </a:r>
          </a:p>
          <a:p>
            <a:endParaRPr lang="en-US" baseline="0" dirty="0" smtClean="0"/>
          </a:p>
          <a:p>
            <a:r>
              <a:rPr lang="en-US" b="1" baseline="0" dirty="0" smtClean="0"/>
              <a:t>Instructor’s note: </a:t>
            </a:r>
            <a:r>
              <a:rPr lang="en-US" baseline="0" dirty="0" smtClean="0"/>
              <a:t>Begin by giving a brief description of the utility of having two eyes rather than just one:</a:t>
            </a:r>
          </a:p>
          <a:p>
            <a:pPr marL="171450" indent="-171450">
              <a:buFont typeface="Wingdings" panose="05000000000000000000" pitchFamily="2" charset="2"/>
              <a:buChar char="§"/>
            </a:pPr>
            <a:r>
              <a:rPr lang="en-US" dirty="0" smtClean="0"/>
              <a:t>Having two eyes provides you with two chances at catching a signal in front of you</a:t>
            </a:r>
          </a:p>
          <a:p>
            <a:pPr marL="171450" indent="-171450">
              <a:buFont typeface="Wingdings" panose="05000000000000000000" pitchFamily="2" charset="2"/>
              <a:buChar char="§"/>
            </a:pPr>
            <a:r>
              <a:rPr lang="en-US" dirty="0" smtClean="0"/>
              <a:t>The minute difference in perspective that you get from each eye helps</a:t>
            </a:r>
            <a:r>
              <a:rPr lang="en-US" baseline="0" dirty="0" smtClean="0"/>
              <a:t> </a:t>
            </a:r>
            <a:r>
              <a:rPr lang="en-US" dirty="0" smtClean="0"/>
              <a:t>your brain reconstruct the sense of three-dimensional space. </a:t>
            </a:r>
          </a:p>
          <a:p>
            <a:pPr marL="171450" indent="-171450">
              <a:buFont typeface="Wingdings" panose="05000000000000000000" pitchFamily="2" charset="2"/>
              <a:buChar char="§"/>
            </a:pPr>
            <a:r>
              <a:rPr lang="en-US" dirty="0" smtClean="0"/>
              <a:t>You can get an estimate of how far distant objects are from you, their size, and their volume.</a:t>
            </a:r>
          </a:p>
          <a:p>
            <a:endParaRPr lang="en-US" dirty="0" smtClean="0"/>
          </a:p>
          <a:p>
            <a:r>
              <a:rPr lang="en-US" b="1" dirty="0" smtClean="0"/>
              <a:t>Demonstration: </a:t>
            </a:r>
            <a:r>
              <a:rPr lang="en-US" dirty="0" smtClean="0"/>
              <a:t>This </a:t>
            </a:r>
            <a:r>
              <a:rPr lang="en-US" baseline="0" dirty="0" smtClean="0"/>
              <a:t>illustrates the concept of a binocular advantage and the function of each eye seeing a slightly different image while our brains perceive one image. </a:t>
            </a:r>
          </a:p>
          <a:p>
            <a:pPr marL="171450" indent="-171450">
              <a:buFont typeface="Wingdings" panose="05000000000000000000" pitchFamily="2" charset="2"/>
              <a:buChar char="§"/>
            </a:pPr>
            <a:r>
              <a:rPr lang="en-US" baseline="0" dirty="0" smtClean="0"/>
              <a:t>Have students hold their thumbs out in front of them making a thumbs up.  </a:t>
            </a:r>
          </a:p>
          <a:p>
            <a:pPr marL="171450" indent="-171450">
              <a:buFont typeface="Wingdings" panose="05000000000000000000" pitchFamily="2" charset="2"/>
              <a:buChar char="§"/>
            </a:pPr>
            <a:r>
              <a:rPr lang="en-US" baseline="0" dirty="0" smtClean="0"/>
              <a:t>Then tell them to close one eye.  </a:t>
            </a:r>
          </a:p>
          <a:p>
            <a:pPr marL="171450" indent="-171450">
              <a:buFont typeface="Wingdings" panose="05000000000000000000" pitchFamily="2" charset="2"/>
              <a:buChar char="§"/>
            </a:pPr>
            <a:r>
              <a:rPr lang="en-US" baseline="0" dirty="0" smtClean="0"/>
              <a:t>Next ask students to switch.  </a:t>
            </a:r>
          </a:p>
          <a:p>
            <a:pPr marL="171450" indent="-171450">
              <a:buFont typeface="Wingdings" panose="05000000000000000000" pitchFamily="2" charset="2"/>
              <a:buChar char="§"/>
            </a:pPr>
            <a:r>
              <a:rPr lang="en-US" baseline="0" dirty="0" smtClean="0"/>
              <a:t>Then have them switch back and forth.  </a:t>
            </a:r>
          </a:p>
          <a:p>
            <a:pPr marL="0" indent="0">
              <a:buFont typeface="Wingdings" panose="05000000000000000000" pitchFamily="2" charset="2"/>
              <a:buNone/>
            </a:pPr>
            <a:r>
              <a:rPr lang="en-US" baseline="0" dirty="0" smtClean="0"/>
              <a:t>They should all see their thumb jumping because each eye has a different perspective of their thumb.</a:t>
            </a:r>
            <a:endParaRPr lang="en-US" dirty="0"/>
          </a:p>
        </p:txBody>
      </p:sp>
      <p:sp>
        <p:nvSpPr>
          <p:cNvPr id="4" name="Slide Number Placeholder 3"/>
          <p:cNvSpPr>
            <a:spLocks noGrp="1"/>
          </p:cNvSpPr>
          <p:nvPr>
            <p:ph type="sldNum" sz="quarter" idx="10"/>
          </p:nvPr>
        </p:nvSpPr>
        <p:spPr/>
        <p:txBody>
          <a:bodyPr/>
          <a:lstStyle/>
          <a:p>
            <a:fld id="{2C62BC57-1216-1448-BB40-5AA7ACC341C6}" type="slidenum">
              <a:rPr lang="en-US" smtClean="0"/>
              <a:t>13</a:t>
            </a:fld>
            <a:endParaRPr lang="en-US"/>
          </a:p>
        </p:txBody>
      </p:sp>
    </p:spTree>
    <p:extLst>
      <p:ext uri="{BB962C8B-B14F-4D97-AF65-F5344CB8AC3E}">
        <p14:creationId xmlns:p14="http://schemas.microsoft.com/office/powerpoint/2010/main" val="16401625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The purpose of this slide is</a:t>
            </a:r>
            <a:r>
              <a:rPr lang="en-US" baseline="0" dirty="0" smtClean="0"/>
              <a:t> to provide students with an overview of the material that will be covered during the lecture.</a:t>
            </a:r>
          </a:p>
          <a:p>
            <a:endParaRPr lang="en-US" dirty="0"/>
          </a:p>
        </p:txBody>
      </p:sp>
      <p:sp>
        <p:nvSpPr>
          <p:cNvPr id="4" name="Slide Number Placeholder 3"/>
          <p:cNvSpPr>
            <a:spLocks noGrp="1"/>
          </p:cNvSpPr>
          <p:nvPr>
            <p:ph type="sldNum" sz="quarter" idx="10"/>
          </p:nvPr>
        </p:nvSpPr>
        <p:spPr/>
        <p:txBody>
          <a:bodyPr/>
          <a:lstStyle/>
          <a:p>
            <a:fld id="{2C62BC57-1216-1448-BB40-5AA7ACC341C6}" type="slidenum">
              <a:rPr lang="en-US" smtClean="0"/>
              <a:t>14</a:t>
            </a:fld>
            <a:endParaRPr lang="en-US"/>
          </a:p>
        </p:txBody>
      </p:sp>
    </p:spTree>
    <p:extLst>
      <p:ext uri="{BB962C8B-B14F-4D97-AF65-F5344CB8AC3E}">
        <p14:creationId xmlns:p14="http://schemas.microsoft.com/office/powerpoint/2010/main" val="5730186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slide</a:t>
            </a:r>
            <a:r>
              <a:rPr lang="en-US" baseline="0" dirty="0" smtClean="0"/>
              <a:t> illustrates the principle of color and how it is perceived.</a:t>
            </a:r>
          </a:p>
          <a:p>
            <a:endParaRPr lang="en-US" baseline="0" dirty="0" smtClean="0"/>
          </a:p>
          <a:p>
            <a:r>
              <a:rPr lang="en-US" b="1" dirty="0" smtClean="0"/>
              <a:t>Instructor’s note: </a:t>
            </a:r>
            <a:r>
              <a:rPr lang="en-US" b="0" dirty="0" smtClean="0"/>
              <a:t>B</a:t>
            </a:r>
            <a:r>
              <a:rPr lang="en-US" dirty="0" smtClean="0"/>
              <a:t>egin by</a:t>
            </a:r>
            <a:r>
              <a:rPr lang="en-US" baseline="0" dirty="0" smtClean="0"/>
              <a:t> having students guess the visual systems of different species using the slide as a reference.  </a:t>
            </a:r>
          </a:p>
          <a:p>
            <a:endParaRPr lang="en-US" baseline="0" dirty="0" smtClean="0"/>
          </a:p>
          <a:p>
            <a:r>
              <a:rPr lang="en-US" b="1" baseline="0" dirty="0" smtClean="0"/>
              <a:t>Activity: </a:t>
            </a:r>
            <a:r>
              <a:rPr lang="en-US" b="0" baseline="0" dirty="0" smtClean="0"/>
              <a:t>The numbers shown on the slide represent the number of photoreceptors different species have. As you click to reveal each animal, ask students to guess how many photoreceptors each one has. Don’t give them the correct answers until you’ve revealed all four animals.</a:t>
            </a:r>
          </a:p>
          <a:p>
            <a:endParaRPr lang="en-US" b="0" baseline="0" dirty="0" smtClean="0"/>
          </a:p>
          <a:p>
            <a:r>
              <a:rPr lang="en-US" b="1" baseline="0" dirty="0" smtClean="0"/>
              <a:t>(Click) </a:t>
            </a:r>
            <a:r>
              <a:rPr lang="en-US" b="0" baseline="0" dirty="0" smtClean="0"/>
              <a:t>Chickens</a:t>
            </a:r>
          </a:p>
          <a:p>
            <a:endParaRPr lang="en-US" b="0" baseline="0" dirty="0" smtClean="0"/>
          </a:p>
          <a:p>
            <a:r>
              <a:rPr lang="en-US" b="1" baseline="0" dirty="0" smtClean="0"/>
              <a:t>(Click) </a:t>
            </a:r>
            <a:r>
              <a:rPr lang="en-US" b="0" baseline="0" dirty="0" smtClean="0"/>
              <a:t>Mantis shrimp</a:t>
            </a:r>
          </a:p>
          <a:p>
            <a:endParaRPr lang="en-US" b="0" baseline="0" dirty="0" smtClean="0"/>
          </a:p>
          <a:p>
            <a:r>
              <a:rPr lang="en-US" b="1" baseline="0" dirty="0" smtClean="0"/>
              <a:t>(Click) </a:t>
            </a:r>
            <a:r>
              <a:rPr lang="en-US" b="0" baseline="0" dirty="0" smtClean="0"/>
              <a:t>Dogs</a:t>
            </a:r>
          </a:p>
          <a:p>
            <a:endParaRPr lang="en-US" b="0" baseline="0" dirty="0" smtClean="0"/>
          </a:p>
          <a:p>
            <a:r>
              <a:rPr lang="en-US" b="1" baseline="0" dirty="0" smtClean="0"/>
              <a:t>(Click) </a:t>
            </a:r>
            <a:r>
              <a:rPr lang="en-US" b="0" baseline="0" dirty="0" smtClean="0"/>
              <a:t>Humans</a:t>
            </a:r>
          </a:p>
          <a:p>
            <a:endParaRPr lang="en-US" b="0" baseline="0" dirty="0" smtClean="0"/>
          </a:p>
          <a:p>
            <a:r>
              <a:rPr lang="en-US" b="1" baseline="0" dirty="0" smtClean="0"/>
              <a:t>Answers: </a:t>
            </a:r>
          </a:p>
          <a:p>
            <a:pPr marL="171450" indent="-171450">
              <a:buFont typeface="Wingdings" panose="05000000000000000000" pitchFamily="2" charset="2"/>
              <a:buChar char="§"/>
            </a:pPr>
            <a:r>
              <a:rPr lang="en-US" dirty="0" smtClean="0"/>
              <a:t>Chickens have 4</a:t>
            </a:r>
          </a:p>
          <a:p>
            <a:pPr marL="171450" indent="-171450">
              <a:buFont typeface="Wingdings" panose="05000000000000000000" pitchFamily="2" charset="2"/>
              <a:buChar char="§"/>
            </a:pPr>
            <a:r>
              <a:rPr lang="en-US" dirty="0" smtClean="0"/>
              <a:t>Mantis shrimp have 16</a:t>
            </a:r>
          </a:p>
          <a:p>
            <a:pPr marL="171450" indent="-171450">
              <a:buFont typeface="Wingdings" panose="05000000000000000000" pitchFamily="2" charset="2"/>
              <a:buChar char="§"/>
            </a:pPr>
            <a:r>
              <a:rPr lang="en-US" dirty="0" smtClean="0"/>
              <a:t>Dogs only have 2</a:t>
            </a:r>
          </a:p>
          <a:p>
            <a:pPr marL="171450" indent="-171450">
              <a:buFont typeface="Wingdings" panose="05000000000000000000" pitchFamily="2" charset="2"/>
              <a:buChar char="§"/>
            </a:pPr>
            <a:r>
              <a:rPr lang="en-US" dirty="0" smtClean="0"/>
              <a:t>Humans have 3</a:t>
            </a:r>
          </a:p>
          <a:p>
            <a:endParaRPr lang="en-US" dirty="0" smtClean="0"/>
          </a:p>
          <a:p>
            <a:r>
              <a:rPr lang="en-US" dirty="0" smtClean="0"/>
              <a:t>How then do we see such variation in colors?  </a:t>
            </a:r>
          </a:p>
          <a:p>
            <a:endParaRPr lang="en-US" dirty="0" smtClean="0"/>
          </a:p>
          <a:p>
            <a:r>
              <a:rPr lang="en-US" b="1" dirty="0" smtClean="0"/>
              <a:t>(Click) </a:t>
            </a:r>
            <a:r>
              <a:rPr lang="en-US" dirty="0" smtClean="0"/>
              <a:t>The </a:t>
            </a:r>
            <a:r>
              <a:rPr lang="en-US" dirty="0" err="1" smtClean="0"/>
              <a:t>Trichromacy</a:t>
            </a:r>
            <a:r>
              <a:rPr lang="en-US" baseline="0" dirty="0" smtClean="0"/>
              <a:t> theory </a:t>
            </a:r>
            <a:r>
              <a:rPr lang="en-US" dirty="0" smtClean="0"/>
              <a:t>proposed that the eye had three different types of color-sensitive cells based on the observation that any one color can be reproduced by combining lights from three lamps of different hue. Indeed,</a:t>
            </a:r>
            <a:r>
              <a:rPr lang="en-US" baseline="0" dirty="0" smtClean="0"/>
              <a:t> </a:t>
            </a:r>
            <a:r>
              <a:rPr lang="en-US" dirty="0" smtClean="0"/>
              <a:t>human retinas have three types of cones: S-cones, M-cones, and L-cones (also known as blue, green, and red cones, respectively) that are sensitive to three different wavelengths of light. </a:t>
            </a:r>
          </a:p>
          <a:p>
            <a:endParaRPr lang="en-US" dirty="0" smtClean="0"/>
          </a:p>
          <a:p>
            <a:r>
              <a:rPr lang="en-US" dirty="0" smtClean="0"/>
              <a:t>This principle is used today on TVs, computer screens, and any colored display. If you look closely enough at a pixel, you will find that it is composed of a blue, a red, and a green light, of varying intensities.  </a:t>
            </a:r>
            <a:endParaRPr lang="en-US" dirty="0"/>
          </a:p>
        </p:txBody>
      </p:sp>
      <p:sp>
        <p:nvSpPr>
          <p:cNvPr id="4" name="Slide Number Placeholder 3"/>
          <p:cNvSpPr>
            <a:spLocks noGrp="1"/>
          </p:cNvSpPr>
          <p:nvPr>
            <p:ph type="sldNum" sz="quarter" idx="10"/>
          </p:nvPr>
        </p:nvSpPr>
        <p:spPr/>
        <p:txBody>
          <a:bodyPr/>
          <a:lstStyle/>
          <a:p>
            <a:fld id="{2C62BC57-1216-1448-BB40-5AA7ACC341C6}" type="slidenum">
              <a:rPr lang="en-US" smtClean="0"/>
              <a:t>15</a:t>
            </a:fld>
            <a:endParaRPr lang="en-US"/>
          </a:p>
        </p:txBody>
      </p:sp>
    </p:spTree>
    <p:extLst>
      <p:ext uri="{BB962C8B-B14F-4D97-AF65-F5344CB8AC3E}">
        <p14:creationId xmlns:p14="http://schemas.microsoft.com/office/powerpoint/2010/main" val="37754113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slide illustrates the concept of the opponent process theory of color.</a:t>
            </a:r>
          </a:p>
          <a:p>
            <a:endParaRPr lang="en-US" dirty="0" smtClean="0"/>
          </a:p>
          <a:p>
            <a:pPr marL="0" marR="0" lvl="2" indent="0" algn="l" defTabSz="457200" rtl="0" eaLnBrk="1" fontAlgn="auto" latinLnBrk="0" hangingPunct="1">
              <a:lnSpc>
                <a:spcPct val="100000"/>
              </a:lnSpc>
              <a:spcBef>
                <a:spcPts val="0"/>
              </a:spcBef>
              <a:spcAft>
                <a:spcPts val="0"/>
              </a:spcAft>
              <a:buClrTx/>
              <a:buSzTx/>
              <a:buFontTx/>
              <a:buNone/>
              <a:tabLst/>
              <a:defRPr/>
            </a:pPr>
            <a:r>
              <a:rPr lang="en-US" b="1" dirty="0" smtClean="0"/>
              <a:t>Instructor’s note: </a:t>
            </a:r>
            <a:r>
              <a:rPr lang="en-US" b="0" dirty="0" smtClean="0"/>
              <a:t>B</a:t>
            </a:r>
            <a:r>
              <a:rPr lang="en-US" baseline="0" dirty="0" smtClean="0"/>
              <a:t>egin by briefly describing the opponent process theory of color in which </a:t>
            </a:r>
            <a:r>
              <a:rPr lang="en-US" dirty="0" smtClean="0"/>
              <a:t>color is coded via three opponent channels (red-green, blue-yellow, and black-white). They are considered “opponents” because </a:t>
            </a:r>
            <a:r>
              <a:rPr lang="en-US" sz="1200" kern="1200" dirty="0" smtClean="0">
                <a:solidFill>
                  <a:schemeClr val="tx1"/>
                </a:solidFill>
                <a:effectLst/>
                <a:latin typeface="+mn-lt"/>
                <a:ea typeface="+mn-ea"/>
                <a:cs typeface="+mn-cs"/>
              </a:rPr>
              <a:t>they do not exist (e.g., you can have a reddish-blue but not a reddish-green). If you have equal parts of the two colors you get grey. If you have unequal parts, you see the stronger color. C</a:t>
            </a:r>
            <a:r>
              <a:rPr lang="en-US" dirty="0" smtClean="0"/>
              <a:t>olors are encoded as </a:t>
            </a:r>
            <a:r>
              <a:rPr lang="en-US" i="1" dirty="0" smtClean="0"/>
              <a:t>differences</a:t>
            </a:r>
            <a:r>
              <a:rPr lang="en-US" dirty="0" smtClean="0"/>
              <a:t> between two hues and not as simple combinations of hues. Again, what matters to the brain is </a:t>
            </a:r>
            <a:r>
              <a:rPr lang="en-US" i="1" dirty="0" smtClean="0"/>
              <a:t>contrast</a:t>
            </a:r>
            <a:r>
              <a:rPr lang="en-US" dirty="0" smtClean="0"/>
              <a:t>. Contrast,</a:t>
            </a:r>
            <a:r>
              <a:rPr lang="en-US" baseline="0" dirty="0" smtClean="0"/>
              <a:t> as students should recall, is important also in the perception of light.</a:t>
            </a:r>
          </a:p>
          <a:p>
            <a:endParaRPr lang="en-US" baseline="0" dirty="0" smtClean="0"/>
          </a:p>
          <a:p>
            <a:endParaRPr lang="en-US" baseline="0" dirty="0" smtClean="0"/>
          </a:p>
          <a:p>
            <a:pPr marL="0" marR="0" lvl="2" indent="0" algn="l" defTabSz="457200" rtl="0" eaLnBrk="1" fontAlgn="auto" latinLnBrk="0" hangingPunct="1">
              <a:lnSpc>
                <a:spcPct val="100000"/>
              </a:lnSpc>
              <a:spcBef>
                <a:spcPts val="0"/>
              </a:spcBef>
              <a:spcAft>
                <a:spcPts val="0"/>
              </a:spcAft>
              <a:buClrTx/>
              <a:buSzTx/>
              <a:buFontTx/>
              <a:buNone/>
              <a:tabLst/>
              <a:defRPr/>
            </a:pPr>
            <a:r>
              <a:rPr lang="en-US" b="1" baseline="0" dirty="0" smtClean="0"/>
              <a:t>Discussion topics: </a:t>
            </a:r>
          </a:p>
          <a:p>
            <a:pPr marL="171450" marR="0" lvl="2" indent="-171450" algn="l" defTabSz="4572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1200" kern="1200" dirty="0" smtClean="0">
                <a:solidFill>
                  <a:schemeClr val="tx1"/>
                </a:solidFill>
                <a:effectLst/>
                <a:latin typeface="+mn-lt"/>
                <a:ea typeface="+mn-ea"/>
                <a:cs typeface="+mn-cs"/>
              </a:rPr>
              <a:t>Ask students for some examples of how they categorize colors. </a:t>
            </a:r>
          </a:p>
          <a:p>
            <a:pPr marL="171450" marR="0" lvl="2" indent="-171450" algn="l" defTabSz="4572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lang="en-US" sz="1200" kern="1200" dirty="0" smtClean="0">
              <a:solidFill>
                <a:schemeClr val="tx1"/>
              </a:solidFill>
              <a:effectLst/>
              <a:latin typeface="+mn-lt"/>
              <a:ea typeface="+mn-ea"/>
              <a:cs typeface="+mn-cs"/>
            </a:endParaRPr>
          </a:p>
          <a:p>
            <a:pPr marL="0" marR="0" lvl="2" indent="0" algn="l" defTabSz="4572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200" b="1" kern="1200" dirty="0" smtClean="0">
                <a:solidFill>
                  <a:schemeClr val="tx1"/>
                </a:solidFill>
                <a:effectLst/>
                <a:latin typeface="+mn-lt"/>
                <a:ea typeface="+mn-ea"/>
                <a:cs typeface="+mn-cs"/>
              </a:rPr>
              <a:t>(Click) </a:t>
            </a:r>
            <a:r>
              <a:rPr lang="en-US" sz="1200" b="0" kern="1200" dirty="0" smtClean="0">
                <a:solidFill>
                  <a:schemeClr val="tx1"/>
                </a:solidFill>
                <a:effectLst/>
                <a:latin typeface="+mn-lt"/>
                <a:ea typeface="+mn-ea"/>
                <a:cs typeface="+mn-cs"/>
              </a:rPr>
              <a:t>Color blindness</a:t>
            </a:r>
            <a:endParaRPr lang="en-US" sz="1200" b="1" kern="1200" dirty="0" smtClean="0">
              <a:solidFill>
                <a:schemeClr val="tx1"/>
              </a:solidFill>
              <a:effectLst/>
              <a:latin typeface="+mn-lt"/>
              <a:ea typeface="+mn-ea"/>
              <a:cs typeface="+mn-cs"/>
            </a:endParaRPr>
          </a:p>
          <a:p>
            <a:pPr marL="171450" marR="0" lvl="2" indent="-171450" algn="l" defTabSz="4572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1200" kern="1200" dirty="0" smtClean="0">
                <a:solidFill>
                  <a:schemeClr val="tx1"/>
                </a:solidFill>
                <a:effectLst/>
                <a:latin typeface="+mn-lt"/>
                <a:ea typeface="+mn-ea"/>
                <a:cs typeface="+mn-cs"/>
              </a:rPr>
              <a:t>What if someone is colorblind; how does that affect color knowledge? </a:t>
            </a:r>
            <a:r>
              <a:rPr lang="en-US" baseline="0" dirty="0" smtClean="0"/>
              <a:t>In color blindness, people are missing one or more type of cone in their retina.  The most common type of color-blind is Red-Green color blindness, this most often occurs in men.</a:t>
            </a:r>
          </a:p>
          <a:p>
            <a:pPr marL="171450" marR="0" lvl="2" indent="-171450" algn="l" defTabSz="4572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lang="en-US" sz="1200" kern="1200" baseline="0" dirty="0" smtClean="0">
              <a:solidFill>
                <a:schemeClr val="tx1"/>
              </a:solidFill>
              <a:effectLst/>
              <a:latin typeface="+mn-lt"/>
              <a:ea typeface="+mn-ea"/>
              <a:cs typeface="+mn-cs"/>
            </a:endParaRPr>
          </a:p>
          <a:p>
            <a:pPr marL="0" marR="0" lvl="2" indent="0" algn="l" defTabSz="4572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200" b="1" kern="1200" baseline="0" dirty="0" smtClean="0">
                <a:solidFill>
                  <a:schemeClr val="tx1"/>
                </a:solidFill>
                <a:effectLst/>
                <a:latin typeface="+mn-lt"/>
                <a:ea typeface="+mn-ea"/>
                <a:cs typeface="+mn-cs"/>
              </a:rPr>
              <a:t>(Click) </a:t>
            </a:r>
            <a:r>
              <a:rPr lang="en-US" sz="1200" b="0" kern="1200" baseline="0" dirty="0" smtClean="0">
                <a:solidFill>
                  <a:schemeClr val="tx1"/>
                </a:solidFill>
                <a:effectLst/>
                <a:latin typeface="+mn-lt"/>
                <a:ea typeface="+mn-ea"/>
                <a:cs typeface="+mn-cs"/>
              </a:rPr>
              <a:t>Cultural effect</a:t>
            </a:r>
            <a:endParaRPr lang="en-US" sz="1200" b="1" kern="1200" dirty="0" smtClean="0">
              <a:solidFill>
                <a:schemeClr val="tx1"/>
              </a:solidFill>
              <a:effectLst/>
              <a:latin typeface="+mn-lt"/>
              <a:ea typeface="+mn-ea"/>
              <a:cs typeface="+mn-cs"/>
            </a:endParaRPr>
          </a:p>
          <a:p>
            <a:pPr marL="171450" marR="0" lvl="2" indent="-171450" algn="l" defTabSz="4572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1200" kern="1200" dirty="0" smtClean="0">
                <a:solidFill>
                  <a:schemeClr val="tx1"/>
                </a:solidFill>
                <a:effectLst/>
                <a:latin typeface="+mn-lt"/>
                <a:ea typeface="+mn-ea"/>
                <a:cs typeface="+mn-cs"/>
              </a:rPr>
              <a:t>Talk about cultural differences. </a:t>
            </a:r>
            <a:r>
              <a:rPr lang="en-US" dirty="0" smtClean="0"/>
              <a:t>Not all cultures categorize colors in the same way, for example. And some groups “see” different shades of what people in the Western world would call the “same” color, as categorically different colors.</a:t>
            </a:r>
          </a:p>
          <a:p>
            <a:pPr marL="171450" marR="0" lvl="2" indent="-171450" algn="l" defTabSz="4572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1200" kern="1200" dirty="0" smtClean="0">
                <a:solidFill>
                  <a:schemeClr val="tx1"/>
                </a:solidFill>
                <a:effectLst/>
                <a:latin typeface="+mn-lt"/>
                <a:ea typeface="+mn-ea"/>
                <a:cs typeface="+mn-cs"/>
              </a:rPr>
              <a:t>Ask how many students speak a second language.</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Ask students to name different color words for</a:t>
            </a:r>
            <a:r>
              <a:rPr lang="en-US" sz="1200" b="1"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blue (in Japanese blue and green are the same, in Russian there are different words for dark and light blue). You could also ask for yellow or green. How many words are there in other languages to describe what English really only has one word for? What does this perception in color difference mean?</a:t>
            </a:r>
          </a:p>
          <a:p>
            <a:r>
              <a:rPr lang="en-US" baseline="0" dirty="0" smtClean="0"/>
              <a:t> </a:t>
            </a:r>
            <a:endParaRPr lang="en-US" dirty="0"/>
          </a:p>
        </p:txBody>
      </p:sp>
      <p:sp>
        <p:nvSpPr>
          <p:cNvPr id="4" name="Slide Number Placeholder 3"/>
          <p:cNvSpPr>
            <a:spLocks noGrp="1"/>
          </p:cNvSpPr>
          <p:nvPr>
            <p:ph type="sldNum" sz="quarter" idx="10"/>
          </p:nvPr>
        </p:nvSpPr>
        <p:spPr/>
        <p:txBody>
          <a:bodyPr/>
          <a:lstStyle/>
          <a:p>
            <a:fld id="{2C62BC57-1216-1448-BB40-5AA7ACC341C6}" type="slidenum">
              <a:rPr lang="en-US" smtClean="0"/>
              <a:t>16</a:t>
            </a:fld>
            <a:endParaRPr lang="en-US"/>
          </a:p>
        </p:txBody>
      </p:sp>
    </p:spTree>
    <p:extLst>
      <p:ext uri="{BB962C8B-B14F-4D97-AF65-F5344CB8AC3E}">
        <p14:creationId xmlns:p14="http://schemas.microsoft.com/office/powerpoint/2010/main" val="1381803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a:t>
            </a:r>
            <a:r>
              <a:rPr lang="en-US" baseline="0" dirty="0" smtClean="0"/>
              <a:t>his slide demonstrates the concept of the opponent process theory.</a:t>
            </a:r>
          </a:p>
          <a:p>
            <a:endParaRPr lang="en-US" baseline="0" dirty="0" smtClean="0"/>
          </a:p>
          <a:p>
            <a:r>
              <a:rPr lang="en-US" b="1" baseline="0" dirty="0" smtClean="0"/>
              <a:t>Instructor’s note: </a:t>
            </a:r>
            <a:r>
              <a:rPr lang="en-US" sz="1200" kern="1200" dirty="0" smtClean="0">
                <a:solidFill>
                  <a:schemeClr val="tx1"/>
                </a:solidFill>
                <a:effectLst/>
                <a:latin typeface="+mn-lt"/>
                <a:ea typeface="+mn-ea"/>
                <a:cs typeface="+mn-cs"/>
              </a:rPr>
              <a:t>Tell students to look at the target. After 30 seconds to one minute switch to the next slide and ask students what color target they see on the blank screen. </a:t>
            </a:r>
            <a:r>
              <a:rPr lang="en-US" sz="1200" i="1" kern="1200" dirty="0" smtClean="0">
                <a:solidFill>
                  <a:schemeClr val="tx1"/>
                </a:solidFill>
                <a:effectLst/>
                <a:latin typeface="+mn-lt"/>
                <a:ea typeface="+mn-ea"/>
                <a:cs typeface="+mn-cs"/>
              </a:rPr>
              <a:t>They should see a green or yellow target.</a:t>
            </a:r>
            <a:r>
              <a:rPr lang="en-US" sz="1200" kern="1200" dirty="0" smtClean="0">
                <a:solidFill>
                  <a:schemeClr val="tx1"/>
                </a:solidFill>
                <a:effectLst/>
                <a:latin typeface="+mn-lt"/>
                <a:ea typeface="+mn-ea"/>
                <a:cs typeface="+mn-cs"/>
              </a:rPr>
              <a:t> (They may need to look at the blank screen for a few seconds before anything happens.) </a:t>
            </a:r>
            <a:endParaRPr lang="en-US" dirty="0"/>
          </a:p>
        </p:txBody>
      </p:sp>
      <p:sp>
        <p:nvSpPr>
          <p:cNvPr id="4" name="Slide Number Placeholder 3"/>
          <p:cNvSpPr>
            <a:spLocks noGrp="1"/>
          </p:cNvSpPr>
          <p:nvPr>
            <p:ph type="sldNum" sz="quarter" idx="10"/>
          </p:nvPr>
        </p:nvSpPr>
        <p:spPr/>
        <p:txBody>
          <a:bodyPr/>
          <a:lstStyle/>
          <a:p>
            <a:fld id="{2C62BC57-1216-1448-BB40-5AA7ACC341C6}" type="slidenum">
              <a:rPr lang="en-US" smtClean="0"/>
              <a:t>17</a:t>
            </a:fld>
            <a:endParaRPr lang="en-US"/>
          </a:p>
        </p:txBody>
      </p:sp>
    </p:spTree>
    <p:extLst>
      <p:ext uri="{BB962C8B-B14F-4D97-AF65-F5344CB8AC3E}">
        <p14:creationId xmlns:p14="http://schemas.microsoft.com/office/powerpoint/2010/main" val="13318273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slide allows</a:t>
            </a:r>
            <a:r>
              <a:rPr lang="en-US" baseline="0" dirty="0" smtClean="0"/>
              <a:t> students to see the after image from the activity on the preceding slide.</a:t>
            </a:r>
          </a:p>
          <a:p>
            <a:endParaRPr lang="en-US" baseline="0" dirty="0" smtClean="0"/>
          </a:p>
          <a:p>
            <a:r>
              <a:rPr lang="en-US" b="1" baseline="0" dirty="0" smtClean="0"/>
              <a:t>Instructor’s note: </a:t>
            </a:r>
            <a:r>
              <a:rPr lang="en-US" b="0" baseline="0" dirty="0" smtClean="0"/>
              <a:t>A</a:t>
            </a:r>
            <a:r>
              <a:rPr lang="en-US" baseline="0" dirty="0" smtClean="0"/>
              <a:t>sk students what color target they see now.  They will likely see a green and yellow target.</a:t>
            </a:r>
          </a:p>
        </p:txBody>
      </p:sp>
      <p:sp>
        <p:nvSpPr>
          <p:cNvPr id="4" name="Slide Number Placeholder 3"/>
          <p:cNvSpPr>
            <a:spLocks noGrp="1"/>
          </p:cNvSpPr>
          <p:nvPr>
            <p:ph type="sldNum" sz="quarter" idx="10"/>
          </p:nvPr>
        </p:nvSpPr>
        <p:spPr/>
        <p:txBody>
          <a:bodyPr/>
          <a:lstStyle/>
          <a:p>
            <a:fld id="{2C62BC57-1216-1448-BB40-5AA7ACC341C6}" type="slidenum">
              <a:rPr lang="en-US" smtClean="0"/>
              <a:t>18</a:t>
            </a:fld>
            <a:endParaRPr lang="en-US"/>
          </a:p>
        </p:txBody>
      </p:sp>
    </p:spTree>
    <p:extLst>
      <p:ext uri="{BB962C8B-B14F-4D97-AF65-F5344CB8AC3E}">
        <p14:creationId xmlns:p14="http://schemas.microsoft.com/office/powerpoint/2010/main" val="4080529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The purpose of this slide is</a:t>
            </a:r>
            <a:r>
              <a:rPr lang="en-US" baseline="0" dirty="0" smtClean="0"/>
              <a:t> to provide students with an overview of the material that will be covered during the lecture.</a:t>
            </a:r>
          </a:p>
          <a:p>
            <a:endParaRPr lang="en-US" dirty="0"/>
          </a:p>
        </p:txBody>
      </p:sp>
      <p:sp>
        <p:nvSpPr>
          <p:cNvPr id="4" name="Slide Number Placeholder 3"/>
          <p:cNvSpPr>
            <a:spLocks noGrp="1"/>
          </p:cNvSpPr>
          <p:nvPr>
            <p:ph type="sldNum" sz="quarter" idx="10"/>
          </p:nvPr>
        </p:nvSpPr>
        <p:spPr/>
        <p:txBody>
          <a:bodyPr/>
          <a:lstStyle/>
          <a:p>
            <a:fld id="{2C62BC57-1216-1448-BB40-5AA7ACC341C6}" type="slidenum">
              <a:rPr lang="en-US" smtClean="0"/>
              <a:t>19</a:t>
            </a:fld>
            <a:endParaRPr lang="en-US"/>
          </a:p>
        </p:txBody>
      </p:sp>
    </p:spTree>
    <p:extLst>
      <p:ext uri="{BB962C8B-B14F-4D97-AF65-F5344CB8AC3E}">
        <p14:creationId xmlns:p14="http://schemas.microsoft.com/office/powerpoint/2010/main" val="14458786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purpose of this slide is</a:t>
            </a:r>
            <a:r>
              <a:rPr lang="en-US" baseline="0" dirty="0" smtClean="0"/>
              <a:t> to provide students with an overview of the material that will be covered during the lecture.</a:t>
            </a:r>
          </a:p>
          <a:p>
            <a:endParaRPr lang="en-US" baseline="0" dirty="0" smtClean="0"/>
          </a:p>
          <a:p>
            <a:r>
              <a:rPr lang="en-US" sz="1200" b="1" kern="1200" baseline="0" dirty="0" smtClean="0">
                <a:solidFill>
                  <a:schemeClr val="tx1"/>
                </a:solidFill>
                <a:effectLst/>
                <a:latin typeface="+mn-lt"/>
                <a:ea typeface="+mn-ea"/>
                <a:cs typeface="+mn-cs"/>
              </a:rPr>
              <a:t>Technical Note: </a:t>
            </a:r>
            <a:r>
              <a:rPr lang="en-US" sz="1200" kern="1200" baseline="0" dirty="0" smtClean="0">
                <a:solidFill>
                  <a:schemeClr val="tx1"/>
                </a:solidFill>
                <a:effectLst/>
                <a:latin typeface="+mn-lt"/>
                <a:ea typeface="+mn-ea"/>
                <a:cs typeface="+mn-cs"/>
              </a:rPr>
              <a:t>These slides may contain simple click animation so that you can focus students’ attention on a particular question, a selection of text, or an image and not have them be distracted by reading ahead. You can either preview the sequence of animation by going through the slides in slideshow view, visiting the animations tab, or reviewing the slide notes. In the notes you will see a cue - </a:t>
            </a:r>
            <a:r>
              <a:rPr lang="en-US" sz="1200" b="1" kern="1200" baseline="0" dirty="0" smtClean="0">
                <a:solidFill>
                  <a:schemeClr val="tx1"/>
                </a:solidFill>
                <a:effectLst/>
                <a:latin typeface="+mn-lt"/>
                <a:ea typeface="+mn-ea"/>
                <a:cs typeface="+mn-cs"/>
              </a:rPr>
              <a:t>(Click) </a:t>
            </a:r>
            <a:r>
              <a:rPr lang="en-US" sz="1200" kern="1200" baseline="0" dirty="0" smtClean="0">
                <a:solidFill>
                  <a:schemeClr val="tx1"/>
                </a:solidFill>
                <a:effectLst/>
                <a:latin typeface="+mn-lt"/>
                <a:ea typeface="+mn-ea"/>
                <a:cs typeface="+mn-cs"/>
              </a:rPr>
              <a:t>– that corresponds to each animation.</a:t>
            </a:r>
          </a:p>
          <a:p>
            <a:endParaRPr lang="en-US" sz="1200" kern="1200" baseline="0" dirty="0" smtClean="0">
              <a:solidFill>
                <a:schemeClr val="tx1"/>
              </a:solidFill>
              <a:effectLst/>
              <a:latin typeface="+mn-lt"/>
              <a:ea typeface="+mn-ea"/>
              <a:cs typeface="+mn-cs"/>
            </a:endParaRPr>
          </a:p>
          <a:p>
            <a:r>
              <a:rPr lang="en-US" sz="1200" kern="1200" baseline="0" dirty="0" smtClean="0">
                <a:solidFill>
                  <a:schemeClr val="tx1"/>
                </a:solidFill>
                <a:effectLst/>
                <a:latin typeface="+mn-lt"/>
                <a:ea typeface="+mn-ea"/>
                <a:cs typeface="+mn-cs"/>
              </a:rPr>
              <a:t>You will also find hyperlinks to outside videos at various places in the slides. These hyperlinks are embedded in text and indicated by color and in the notes section.</a:t>
            </a:r>
            <a:endParaRPr lang="en-US" dirty="0" smtClean="0"/>
          </a:p>
          <a:p>
            <a:endParaRPr lang="en-US" dirty="0"/>
          </a:p>
        </p:txBody>
      </p:sp>
      <p:sp>
        <p:nvSpPr>
          <p:cNvPr id="4" name="Slide Number Placeholder 3"/>
          <p:cNvSpPr>
            <a:spLocks noGrp="1"/>
          </p:cNvSpPr>
          <p:nvPr>
            <p:ph type="sldNum" sz="quarter" idx="10"/>
          </p:nvPr>
        </p:nvSpPr>
        <p:spPr/>
        <p:txBody>
          <a:bodyPr/>
          <a:lstStyle/>
          <a:p>
            <a:fld id="{2C62BC57-1216-1448-BB40-5AA7ACC341C6}" type="slidenum">
              <a:rPr lang="en-US" smtClean="0"/>
              <a:t>2</a:t>
            </a:fld>
            <a:endParaRPr lang="en-US"/>
          </a:p>
        </p:txBody>
      </p:sp>
    </p:spTree>
    <p:extLst>
      <p:ext uri="{BB962C8B-B14F-4D97-AF65-F5344CB8AC3E}">
        <p14:creationId xmlns:p14="http://schemas.microsoft.com/office/powerpoint/2010/main" val="151033973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slide illustrates</a:t>
            </a:r>
            <a:r>
              <a:rPr lang="en-US" baseline="0" dirty="0" smtClean="0"/>
              <a:t> the integration of the visual processing system with other modalities.</a:t>
            </a:r>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1" baseline="0" dirty="0" smtClean="0"/>
              <a:t>Instructor’s note: </a:t>
            </a:r>
            <a:r>
              <a:rPr lang="en-US" b="0" baseline="0" dirty="0" smtClean="0"/>
              <a:t>Tell </a:t>
            </a:r>
            <a:r>
              <a:rPr lang="en-US" baseline="0" dirty="0" smtClean="0"/>
              <a:t>students to </a:t>
            </a:r>
            <a:r>
              <a:rPr lang="en-US" baseline="0" dirty="0" smtClean="0">
                <a:solidFill>
                  <a:srgbClr val="3366FF"/>
                </a:solidFill>
              </a:rPr>
              <a:t>h</a:t>
            </a:r>
            <a:r>
              <a:rPr lang="en-US" dirty="0" smtClean="0">
                <a:solidFill>
                  <a:srgbClr val="3366FF"/>
                </a:solidFill>
              </a:rPr>
              <a:t>ave a staring contest with the owl. Tell them to turn their heads from side to side but don’t break</a:t>
            </a:r>
            <a:r>
              <a:rPr lang="en-US" baseline="0" dirty="0" smtClean="0">
                <a:solidFill>
                  <a:srgbClr val="3366FF"/>
                </a:solidFill>
              </a:rPr>
              <a:t> contact with the owl’s eyes.</a:t>
            </a:r>
            <a:r>
              <a:rPr lang="en-US" dirty="0" smtClean="0">
                <a:solidFill>
                  <a:srgbClr val="3366FF"/>
                </a:solidFill>
              </a:rPr>
              <a:t> </a:t>
            </a:r>
            <a:r>
              <a:rPr lang="en-US" baseline="0" dirty="0" smtClean="0"/>
              <a:t>Most if not all students will be able to do this.  </a:t>
            </a:r>
          </a:p>
          <a:p>
            <a:endParaRPr lang="en-US" baseline="0" dirty="0" smtClean="0"/>
          </a:p>
          <a:p>
            <a:r>
              <a:rPr lang="en-US" b="1" baseline="0" dirty="0" smtClean="0"/>
              <a:t>(Click) </a:t>
            </a:r>
            <a:r>
              <a:rPr lang="en-US" b="0" baseline="0" dirty="0" err="1" smtClean="0"/>
              <a:t>Vestibulo</a:t>
            </a:r>
            <a:r>
              <a:rPr lang="en-US" b="0" baseline="0" dirty="0" smtClean="0"/>
              <a:t>-Ocular Reflex</a:t>
            </a:r>
            <a:endParaRPr lang="en-US" b="1" baseline="0" dirty="0" smtClean="0"/>
          </a:p>
          <a:p>
            <a:r>
              <a:rPr lang="en-US" baseline="0" dirty="0" smtClean="0"/>
              <a:t>Explain that students are actively using their </a:t>
            </a:r>
            <a:r>
              <a:rPr lang="en-US" baseline="0" dirty="0" err="1" smtClean="0"/>
              <a:t>vestibulo</a:t>
            </a:r>
            <a:r>
              <a:rPr lang="en-US" baseline="0" dirty="0" smtClean="0"/>
              <a:t>-ocular reflex. This shows how </a:t>
            </a:r>
            <a:r>
              <a:rPr lang="en-US" sz="1200" b="0" i="0" kern="1200" baseline="0" dirty="0" smtClean="0">
                <a:solidFill>
                  <a:schemeClr val="tx1"/>
                </a:solidFill>
                <a:effectLst/>
                <a:latin typeface="+mn-lt"/>
                <a:ea typeface="+mn-ea"/>
                <a:cs typeface="+mn-cs"/>
              </a:rPr>
              <a:t>v</a:t>
            </a:r>
            <a:r>
              <a:rPr lang="en-US" sz="1200" b="0" i="0" kern="1200" dirty="0" smtClean="0">
                <a:solidFill>
                  <a:schemeClr val="tx1"/>
                </a:solidFill>
                <a:effectLst/>
                <a:latin typeface="+mn-lt"/>
                <a:ea typeface="+mn-ea"/>
                <a:cs typeface="+mn-cs"/>
              </a:rPr>
              <a:t>ision does not work independently of other systems</a:t>
            </a:r>
            <a:r>
              <a:rPr lang="en-US" sz="1200" b="0" i="0" kern="1200" baseline="0" dirty="0" smtClean="0">
                <a:solidFill>
                  <a:schemeClr val="tx1"/>
                </a:solidFill>
                <a:effectLst/>
                <a:latin typeface="+mn-lt"/>
                <a:ea typeface="+mn-ea"/>
                <a:cs typeface="+mn-cs"/>
              </a:rPr>
              <a:t> in the body</a:t>
            </a:r>
            <a:r>
              <a:rPr lang="en-US" sz="1200" b="0" i="0" kern="1200" dirty="0" smtClean="0">
                <a:solidFill>
                  <a:schemeClr val="tx1"/>
                </a:solidFill>
                <a:effectLst/>
                <a:latin typeface="+mn-lt"/>
                <a:ea typeface="+mn-ea"/>
                <a:cs typeface="+mn-cs"/>
              </a:rPr>
              <a:t>. It interacts with and depends on other sensory modalities. The vestibule-ocular reflex</a:t>
            </a:r>
            <a:r>
              <a:rPr lang="en-US" sz="1200" b="0" i="0" kern="1200" baseline="0" dirty="0" smtClean="0">
                <a:solidFill>
                  <a:schemeClr val="tx1"/>
                </a:solidFill>
                <a:effectLst/>
                <a:latin typeface="+mn-lt"/>
                <a:ea typeface="+mn-ea"/>
                <a:cs typeface="+mn-cs"/>
              </a:rPr>
              <a:t> </a:t>
            </a:r>
            <a:r>
              <a:rPr lang="en-US" dirty="0" smtClean="0"/>
              <a:t>is achieved by integrating information from both the visual and the vestibular system (which knows about body motion and position).</a:t>
            </a:r>
          </a:p>
          <a:p>
            <a:endParaRPr lang="en-US" dirty="0" smtClean="0"/>
          </a:p>
          <a:p>
            <a:r>
              <a:rPr lang="en-US" b="1" dirty="0" smtClean="0"/>
              <a:t>(Click)</a:t>
            </a:r>
            <a:r>
              <a:rPr lang="en-US" b="1" baseline="0" dirty="0" smtClean="0"/>
              <a:t> </a:t>
            </a:r>
            <a:r>
              <a:rPr lang="en-US" b="0" baseline="0" dirty="0" smtClean="0"/>
              <a:t>Synesthesia – Click on this word in the slide to watch the four-minute video about synesthesia. </a:t>
            </a:r>
            <a:endParaRPr lang="en-US" b="1" dirty="0" smtClean="0"/>
          </a:p>
          <a:p>
            <a:endParaRPr lang="en-US" b="1"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1" baseline="0" dirty="0" smtClean="0"/>
              <a:t>Activity: </a:t>
            </a:r>
            <a:r>
              <a:rPr lang="en-US" sz="1200" kern="1200" dirty="0" smtClean="0">
                <a:solidFill>
                  <a:schemeClr val="tx1"/>
                </a:solidFill>
                <a:effectLst/>
                <a:latin typeface="+mn-lt"/>
                <a:ea typeface="+mn-ea"/>
                <a:cs typeface="+mn-cs"/>
              </a:rPr>
              <a:t>Ask students to draw a picture for close synonyms (Example: ecstasy and rapture - Most people draw ecstasy like a sunburst or a sun rising, and rapture like some sort of spiral or squiggle). Then have the students compare similarities in their pictures with their neighbors’ pictures. Then with the whole class talk about what similarities were found, why people drew similar images, and why certain colors seem to represent certain concepts among a wide range of people.</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effectLst/>
                <a:latin typeface="+mn-lt"/>
                <a:ea typeface="+mn-ea"/>
                <a:cs typeface="+mn-cs"/>
              </a:rPr>
              <a:t>Discussion question: </a:t>
            </a:r>
            <a:r>
              <a:rPr lang="en-US" sz="1200" b="0" kern="1200" dirty="0" smtClean="0">
                <a:solidFill>
                  <a:schemeClr val="tx1"/>
                </a:solidFill>
                <a:effectLst/>
                <a:latin typeface="+mn-lt"/>
                <a:ea typeface="+mn-ea"/>
                <a:cs typeface="+mn-cs"/>
              </a:rPr>
              <a:t>How does this activity help</a:t>
            </a:r>
            <a:r>
              <a:rPr lang="en-US" sz="1200" b="0" kern="1200" baseline="0" dirty="0" smtClean="0">
                <a:solidFill>
                  <a:schemeClr val="tx1"/>
                </a:solidFill>
                <a:effectLst/>
                <a:latin typeface="+mn-lt"/>
                <a:ea typeface="+mn-ea"/>
                <a:cs typeface="+mn-cs"/>
              </a:rPr>
              <a:t> us better understand the ways in which vision integrates with other modalities to process information? </a:t>
            </a:r>
            <a:endParaRPr lang="en-US" sz="1200" b="1"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C62BC57-1216-1448-BB40-5AA7ACC341C6}" type="slidenum">
              <a:rPr lang="en-US" smtClean="0"/>
              <a:t>20</a:t>
            </a:fld>
            <a:endParaRPr lang="en-US"/>
          </a:p>
        </p:txBody>
      </p:sp>
    </p:spTree>
    <p:extLst>
      <p:ext uri="{BB962C8B-B14F-4D97-AF65-F5344CB8AC3E}">
        <p14:creationId xmlns:p14="http://schemas.microsoft.com/office/powerpoint/2010/main" val="42210021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slide introduces students to </a:t>
            </a:r>
            <a:r>
              <a:rPr lang="en-US" dirty="0" err="1" smtClean="0"/>
              <a:t>inattentional</a:t>
            </a:r>
            <a:r>
              <a:rPr lang="en-US" dirty="0" smtClean="0"/>
              <a:t> blindness and </a:t>
            </a:r>
            <a:r>
              <a:rPr lang="en-US" baseline="0" dirty="0" smtClean="0"/>
              <a:t>asks students to think like researchers to help them better understand the complexities of learning about our own visual system.</a:t>
            </a:r>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1200" b="1" i="0" kern="1200" baseline="0" dirty="0" smtClean="0">
                <a:solidFill>
                  <a:schemeClr val="tx1"/>
                </a:solidFill>
                <a:effectLst/>
                <a:latin typeface="+mn-lt"/>
                <a:ea typeface="+mn-ea"/>
                <a:cs typeface="+mn-cs"/>
              </a:rPr>
              <a:t>Demonstrations: </a:t>
            </a:r>
            <a:r>
              <a:rPr lang="en-US" sz="1200" b="0" i="0" kern="1200" baseline="0" dirty="0" smtClean="0">
                <a:solidFill>
                  <a:schemeClr val="tx1"/>
                </a:solidFill>
                <a:effectLst/>
                <a:latin typeface="+mn-lt"/>
                <a:ea typeface="+mn-ea"/>
                <a:cs typeface="+mn-cs"/>
              </a:rPr>
              <a:t>To give students illustrations of </a:t>
            </a:r>
            <a:r>
              <a:rPr lang="en-US" sz="1200" b="0" i="0" kern="1200" baseline="0" dirty="0" err="1" smtClean="0">
                <a:solidFill>
                  <a:schemeClr val="tx1"/>
                </a:solidFill>
                <a:effectLst/>
                <a:latin typeface="+mn-lt"/>
                <a:ea typeface="+mn-ea"/>
                <a:cs typeface="+mn-cs"/>
              </a:rPr>
              <a:t>inattentional</a:t>
            </a:r>
            <a:r>
              <a:rPr lang="en-US" sz="1200" b="0" i="0" kern="1200" baseline="0" dirty="0" smtClean="0">
                <a:solidFill>
                  <a:schemeClr val="tx1"/>
                </a:solidFill>
                <a:effectLst/>
                <a:latin typeface="+mn-lt"/>
                <a:ea typeface="+mn-ea"/>
                <a:cs typeface="+mn-cs"/>
              </a:rPr>
              <a:t> blindness, incorporate the following videos and activities into the conclusion of this class session:</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kern="1200" baseline="0" dirty="0" smtClean="0">
              <a:solidFill>
                <a:schemeClr val="tx1"/>
              </a:solidFill>
              <a:effectLst/>
              <a:latin typeface="+mn-lt"/>
              <a:ea typeface="+mn-ea"/>
              <a:cs typeface="+mn-cs"/>
            </a:endParaRPr>
          </a:p>
          <a:p>
            <a:pPr marL="171450" lvl="0" indent="-171450">
              <a:buFont typeface="Wingdings" panose="05000000000000000000" pitchFamily="2" charset="2"/>
              <a:buChar char="§"/>
            </a:pPr>
            <a:r>
              <a:rPr lang="en-US" sz="1200" kern="1200" dirty="0" smtClean="0">
                <a:solidFill>
                  <a:schemeClr val="tx1"/>
                </a:solidFill>
                <a:effectLst/>
                <a:latin typeface="+mn-lt"/>
                <a:ea typeface="+mn-ea"/>
                <a:cs typeface="+mn-cs"/>
              </a:rPr>
              <a:t>Color changing card trick video (2:44):  </a:t>
            </a:r>
            <a:r>
              <a:rPr lang="en-US" sz="1200" u="sng" kern="1200" dirty="0" smtClean="0">
                <a:solidFill>
                  <a:schemeClr val="tx1"/>
                </a:solidFill>
                <a:effectLst/>
                <a:latin typeface="+mn-lt"/>
                <a:ea typeface="+mn-ea"/>
                <a:cs typeface="+mn-cs"/>
                <a:hlinkClick r:id="rId3"/>
              </a:rPr>
              <a:t>http://youtu.be/v3iPrBrGSJM</a:t>
            </a:r>
            <a:r>
              <a:rPr lang="en-US" sz="1200" kern="1200" dirty="0" smtClean="0">
                <a:solidFill>
                  <a:schemeClr val="tx1"/>
                </a:solidFill>
                <a:effectLst/>
                <a:latin typeface="+mn-lt"/>
                <a:ea typeface="+mn-ea"/>
                <a:cs typeface="+mn-cs"/>
              </a:rPr>
              <a:t>   </a:t>
            </a:r>
          </a:p>
          <a:p>
            <a:pPr marL="0" lvl="0" indent="0">
              <a:buFont typeface="Wingdings" panose="05000000000000000000" pitchFamily="2" charset="2"/>
              <a:buNone/>
            </a:pPr>
            <a:endParaRPr lang="en-US" sz="1200" kern="1200" dirty="0" smtClean="0">
              <a:solidFill>
                <a:schemeClr val="tx1"/>
              </a:solidFill>
              <a:effectLst/>
              <a:latin typeface="+mn-lt"/>
              <a:ea typeface="+mn-ea"/>
              <a:cs typeface="+mn-cs"/>
            </a:endParaRPr>
          </a:p>
          <a:p>
            <a:pPr lvl="0"/>
            <a:r>
              <a:rPr lang="en-US" sz="1200" b="1" kern="1200" dirty="0" smtClean="0">
                <a:solidFill>
                  <a:schemeClr val="tx1"/>
                </a:solidFill>
                <a:effectLst/>
                <a:latin typeface="+mn-lt"/>
                <a:ea typeface="+mn-ea"/>
                <a:cs typeface="+mn-cs"/>
              </a:rPr>
              <a:t>Discussion:</a:t>
            </a:r>
            <a:r>
              <a:rPr lang="en-US" sz="1200" b="1" kern="1200" baseline="0" dirty="0" smtClean="0">
                <a:solidFill>
                  <a:schemeClr val="tx1"/>
                </a:solidFill>
                <a:effectLst/>
                <a:latin typeface="+mn-lt"/>
                <a:ea typeface="+mn-ea"/>
                <a:cs typeface="+mn-cs"/>
              </a:rPr>
              <a:t> </a:t>
            </a:r>
            <a:r>
              <a:rPr lang="en-US" sz="1200" b="0" kern="1200" baseline="0" dirty="0" smtClean="0">
                <a:solidFill>
                  <a:schemeClr val="tx1"/>
                </a:solidFill>
                <a:effectLst/>
                <a:latin typeface="+mn-lt"/>
                <a:ea typeface="+mn-ea"/>
                <a:cs typeface="+mn-cs"/>
              </a:rPr>
              <a:t>S</a:t>
            </a:r>
            <a:r>
              <a:rPr lang="en-US" sz="1200" kern="1200" dirty="0" smtClean="0">
                <a:solidFill>
                  <a:schemeClr val="tx1"/>
                </a:solidFill>
                <a:effectLst/>
                <a:latin typeface="+mn-lt"/>
                <a:ea typeface="+mn-ea"/>
                <a:cs typeface="+mn-cs"/>
              </a:rPr>
              <a:t>top the video as soon as the first pass is done, (before the text: “This is NOT about the cards”).</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Ask the students how the host did the trick. They will likely say that he changed cards when we couldn’t see his hands because of how the camera cropped and panned. They will be right, but the more important message is about how our attention can be directed.</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Then ask if anyone saw other changes. And show the rest of the video.</a:t>
            </a:r>
          </a:p>
          <a:p>
            <a:pPr marL="0" lvl="0" indent="0">
              <a:buFont typeface="Wingdings" panose="05000000000000000000" pitchFamily="2" charset="2"/>
              <a:buNone/>
            </a:pPr>
            <a:endParaRPr lang="en-US" sz="1200" kern="1200" dirty="0" smtClean="0">
              <a:solidFill>
                <a:schemeClr val="tx1"/>
              </a:solidFill>
              <a:effectLst/>
              <a:latin typeface="+mn-lt"/>
              <a:ea typeface="+mn-ea"/>
              <a:cs typeface="+mn-cs"/>
            </a:endParaRPr>
          </a:p>
          <a:p>
            <a:pPr marL="171450" lvl="0" indent="-171450">
              <a:buFont typeface="Wingdings" panose="05000000000000000000" pitchFamily="2" charset="2"/>
              <a:buChar char="§"/>
            </a:pPr>
            <a:r>
              <a:rPr lang="en-US" sz="1200" i="1" kern="1200" dirty="0" err="1" smtClean="0">
                <a:solidFill>
                  <a:schemeClr val="tx1"/>
                </a:solidFill>
                <a:effectLst/>
                <a:latin typeface="+mn-lt"/>
                <a:ea typeface="+mn-ea"/>
                <a:cs typeface="+mn-cs"/>
              </a:rPr>
              <a:t>Whodunnit</a:t>
            </a:r>
            <a:r>
              <a:rPr lang="en-US" sz="1200" i="1" kern="1200" dirty="0" smtClean="0">
                <a:solidFill>
                  <a:schemeClr val="tx1"/>
                </a:solidFill>
                <a:effectLst/>
                <a:latin typeface="+mn-lt"/>
                <a:ea typeface="+mn-ea"/>
                <a:cs typeface="+mn-cs"/>
              </a:rPr>
              <a:t>? </a:t>
            </a:r>
            <a:r>
              <a:rPr lang="en-US" sz="1200" i="0" kern="1200" dirty="0" smtClean="0">
                <a:solidFill>
                  <a:schemeClr val="tx1"/>
                </a:solidFill>
                <a:effectLst/>
                <a:latin typeface="+mn-lt"/>
                <a:ea typeface="+mn-ea"/>
                <a:cs typeface="+mn-cs"/>
              </a:rPr>
              <a:t>Video</a:t>
            </a:r>
            <a:r>
              <a:rPr lang="en-US" sz="1200" i="0" kern="1200" baseline="0" dirty="0" smtClean="0">
                <a:solidFill>
                  <a:schemeClr val="tx1"/>
                </a:solidFill>
                <a:effectLst/>
                <a:latin typeface="+mn-lt"/>
                <a:ea typeface="+mn-ea"/>
                <a:cs typeface="+mn-cs"/>
              </a:rPr>
              <a:t> (1:54)</a:t>
            </a:r>
            <a:r>
              <a:rPr lang="en-US" sz="1200" kern="1200" dirty="0" smtClean="0">
                <a:solidFill>
                  <a:schemeClr val="tx1"/>
                </a:solidFill>
                <a:effectLst/>
                <a:latin typeface="+mn-lt"/>
                <a:ea typeface="+mn-ea"/>
                <a:cs typeface="+mn-cs"/>
              </a:rPr>
              <a:t> </a:t>
            </a:r>
            <a:r>
              <a:rPr lang="en-US" sz="1200" u="sng" kern="1200" dirty="0" smtClean="0">
                <a:solidFill>
                  <a:schemeClr val="tx1"/>
                </a:solidFill>
                <a:effectLst/>
                <a:latin typeface="+mn-lt"/>
                <a:ea typeface="+mn-ea"/>
                <a:cs typeface="+mn-cs"/>
                <a:hlinkClick r:id="rId4"/>
              </a:rPr>
              <a:t>https://www.youtube.com/watch?v=ubNF9QNEQLA</a:t>
            </a:r>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en-US" sz="1200" b="1" i="0" kern="1200" dirty="0" smtClean="0">
              <a:solidFill>
                <a:schemeClr val="tx1"/>
              </a:solidFill>
              <a:effectLst/>
              <a:latin typeface="+mn-lt"/>
              <a:ea typeface="+mn-ea"/>
              <a:cs typeface="+mn-cs"/>
            </a:endParaRPr>
          </a:p>
          <a:p>
            <a:pPr lvl="0"/>
            <a:r>
              <a:rPr lang="en-US" sz="1200" b="1" i="0" kern="1200" dirty="0" smtClean="0">
                <a:solidFill>
                  <a:schemeClr val="tx1"/>
                </a:solidFill>
                <a:effectLst/>
                <a:latin typeface="+mn-lt"/>
                <a:ea typeface="+mn-ea"/>
                <a:cs typeface="+mn-cs"/>
              </a:rPr>
              <a:t>Discussion:</a:t>
            </a:r>
            <a:r>
              <a:rPr lang="en-US" sz="1200" b="1" i="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Stop the video after </a:t>
            </a:r>
            <a:r>
              <a:rPr lang="en-US" sz="1200" kern="1200" smtClean="0">
                <a:solidFill>
                  <a:schemeClr val="tx1"/>
                </a:solidFill>
                <a:effectLst/>
                <a:latin typeface="+mn-lt"/>
                <a:ea typeface="+mn-ea"/>
                <a:cs typeface="+mn-cs"/>
              </a:rPr>
              <a:t>the question </a:t>
            </a:r>
            <a:r>
              <a:rPr lang="en-US" sz="1200" kern="1200" dirty="0" smtClean="0">
                <a:solidFill>
                  <a:schemeClr val="tx1"/>
                </a:solidFill>
                <a:effectLst/>
                <a:latin typeface="+mn-lt"/>
                <a:ea typeface="+mn-ea"/>
                <a:cs typeface="+mn-cs"/>
              </a:rPr>
              <a:t>“Did you notice the 21 changes.” Ask if anyone noticed changes and list any remembered.</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At this point you can continue playing the video and see the changes. Or go back to the beginning and ask students to see how many they can write down. This time let the clip play until the end.</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This video was part of a London ad campaign to watch out for cyclists. </a:t>
            </a:r>
            <a:endParaRPr lang="en-US" sz="1200" b="1" i="0" kern="1200" dirty="0" smtClean="0">
              <a:solidFill>
                <a:schemeClr val="tx1"/>
              </a:solidFill>
              <a:effectLst/>
              <a:latin typeface="+mn-lt"/>
              <a:ea typeface="+mn-ea"/>
              <a:cs typeface="+mn-cs"/>
            </a:endParaRPr>
          </a:p>
          <a:p>
            <a:endParaRPr lang="en-US" baseline="0" dirty="0" smtClean="0"/>
          </a:p>
          <a:p>
            <a:r>
              <a:rPr lang="en-US" b="1" dirty="0" smtClean="0"/>
              <a:t>Instructor’s note:</a:t>
            </a:r>
            <a:r>
              <a:rPr lang="en-US" dirty="0" smtClean="0"/>
              <a:t> Emphasize </a:t>
            </a:r>
            <a:r>
              <a:rPr lang="en-US" baseline="0" dirty="0" smtClean="0"/>
              <a:t>how incredibly complex the visual system is in humans. Researchers have only </a:t>
            </a:r>
            <a:r>
              <a:rPr lang="en-US" dirty="0" smtClean="0"/>
              <a:t>just begun to get a functional understanding of the visual system. It is not sufficiently evolved for us to recreate artificial visual systems (i.e., we still cannot make robots that “see” and understand light signals as we do), but we are getting there.</a:t>
            </a:r>
            <a:r>
              <a:rPr lang="en-US" baseline="0" dirty="0" smtClean="0"/>
              <a:t> </a:t>
            </a:r>
            <a:r>
              <a:rPr lang="en-US" dirty="0" smtClean="0"/>
              <a:t>There are new breakthroughs</a:t>
            </a:r>
            <a:r>
              <a:rPr lang="en-US" baseline="0" dirty="0" smtClean="0"/>
              <a:t> being made all the time in the area of vision.  One current research endeavor is exploring how we as humans are able to use the visual system to predict what is going to happen (e.g., hitting a 90mph fast-ball).</a:t>
            </a:r>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1200" b="1" i="0" kern="1200" dirty="0" smtClean="0">
                <a:solidFill>
                  <a:schemeClr val="tx1"/>
                </a:solidFill>
                <a:effectLst/>
                <a:latin typeface="+mn-lt"/>
                <a:ea typeface="+mn-ea"/>
                <a:cs typeface="+mn-cs"/>
              </a:rPr>
              <a:t>Optional discussion</a:t>
            </a:r>
            <a:r>
              <a:rPr lang="en-US" sz="1200" b="1" i="0" kern="1200" baseline="0" dirty="0" smtClean="0">
                <a:solidFill>
                  <a:schemeClr val="tx1"/>
                </a:solidFill>
                <a:effectLst/>
                <a:latin typeface="+mn-lt"/>
                <a:ea typeface="+mn-ea"/>
                <a:cs typeface="+mn-cs"/>
              </a:rPr>
              <a:t> question (if time permits): </a:t>
            </a:r>
            <a:r>
              <a:rPr lang="en-US" sz="1200" b="0" i="0" kern="1200" dirty="0" smtClean="0">
                <a:solidFill>
                  <a:schemeClr val="tx1"/>
                </a:solidFill>
                <a:effectLst/>
                <a:latin typeface="+mn-lt"/>
                <a:ea typeface="+mn-ea"/>
                <a:cs typeface="+mn-cs"/>
              </a:rPr>
              <a:t>Imagine you were given the task of testing the color-perception abilities of a newly discovered species of monkeys in the South Pacific. How would you go about it?</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b="1" i="0" kern="1200" dirty="0" smtClean="0">
                <a:solidFill>
                  <a:schemeClr val="tx1"/>
                </a:solidFill>
                <a:effectLst/>
                <a:latin typeface="+mn-lt"/>
                <a:ea typeface="+mn-ea"/>
                <a:cs typeface="+mn-cs"/>
              </a:rPr>
              <a:t>Instructor’s note: </a:t>
            </a:r>
            <a:r>
              <a:rPr lang="en-US" sz="1200" b="0" i="0" kern="1200" dirty="0" smtClean="0">
                <a:solidFill>
                  <a:schemeClr val="tx1"/>
                </a:solidFill>
                <a:effectLst/>
                <a:latin typeface="+mn-lt"/>
                <a:ea typeface="+mn-ea"/>
                <a:cs typeface="+mn-cs"/>
              </a:rPr>
              <a:t>Answers will be varied and complex. Be sure</a:t>
            </a:r>
            <a:r>
              <a:rPr lang="en-US" sz="1200" b="0" i="0" kern="1200" baseline="0" dirty="0" smtClean="0">
                <a:solidFill>
                  <a:schemeClr val="tx1"/>
                </a:solidFill>
                <a:effectLst/>
                <a:latin typeface="+mn-lt"/>
                <a:ea typeface="+mn-ea"/>
                <a:cs typeface="+mn-cs"/>
              </a:rPr>
              <a:t> to make the connection to how difficult it is to gain new understanding about our own biological systems. </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2C62BC57-1216-1448-BB40-5AA7ACC341C6}" type="slidenum">
              <a:rPr lang="en-US" smtClean="0"/>
              <a:t>21</a:t>
            </a:fld>
            <a:endParaRPr lang="en-US"/>
          </a:p>
        </p:txBody>
      </p:sp>
    </p:spTree>
    <p:extLst>
      <p:ext uri="{BB962C8B-B14F-4D97-AF65-F5344CB8AC3E}">
        <p14:creationId xmlns:p14="http://schemas.microsoft.com/office/powerpoint/2010/main" val="28264658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slide introduces students to </a:t>
            </a:r>
            <a:r>
              <a:rPr lang="en-US" dirty="0" err="1" smtClean="0"/>
              <a:t>inattentional</a:t>
            </a:r>
            <a:r>
              <a:rPr lang="en-US" dirty="0" smtClean="0"/>
              <a:t> blindness and </a:t>
            </a:r>
            <a:r>
              <a:rPr lang="en-US" baseline="0" dirty="0" smtClean="0"/>
              <a:t>asks students to think like researchers to help them better understand the complexities of learning about our own visual system.</a:t>
            </a:r>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1200" b="1" i="0" kern="1200" baseline="0" dirty="0" smtClean="0">
                <a:solidFill>
                  <a:schemeClr val="tx1"/>
                </a:solidFill>
                <a:effectLst/>
                <a:latin typeface="+mn-lt"/>
                <a:ea typeface="+mn-ea"/>
                <a:cs typeface="+mn-cs"/>
              </a:rPr>
              <a:t>Demonstrations: </a:t>
            </a:r>
            <a:r>
              <a:rPr lang="en-US" sz="1200" b="0" i="0" kern="1200" baseline="0" dirty="0" smtClean="0">
                <a:solidFill>
                  <a:schemeClr val="tx1"/>
                </a:solidFill>
                <a:effectLst/>
                <a:latin typeface="+mn-lt"/>
                <a:ea typeface="+mn-ea"/>
                <a:cs typeface="+mn-cs"/>
              </a:rPr>
              <a:t>To give students illustrations of </a:t>
            </a:r>
            <a:r>
              <a:rPr lang="en-US" sz="1200" b="0" i="0" kern="1200" baseline="0" dirty="0" err="1" smtClean="0">
                <a:solidFill>
                  <a:schemeClr val="tx1"/>
                </a:solidFill>
                <a:effectLst/>
                <a:latin typeface="+mn-lt"/>
                <a:ea typeface="+mn-ea"/>
                <a:cs typeface="+mn-cs"/>
              </a:rPr>
              <a:t>inattentional</a:t>
            </a:r>
            <a:r>
              <a:rPr lang="en-US" sz="1200" b="0" i="0" kern="1200" baseline="0" dirty="0" smtClean="0">
                <a:solidFill>
                  <a:schemeClr val="tx1"/>
                </a:solidFill>
                <a:effectLst/>
                <a:latin typeface="+mn-lt"/>
                <a:ea typeface="+mn-ea"/>
                <a:cs typeface="+mn-cs"/>
              </a:rPr>
              <a:t> blindness, incorporate the following videos and activities into the conclusion of this class session:</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kern="1200" baseline="0" dirty="0" smtClean="0">
              <a:solidFill>
                <a:schemeClr val="tx1"/>
              </a:solidFill>
              <a:effectLst/>
              <a:latin typeface="+mn-lt"/>
              <a:ea typeface="+mn-ea"/>
              <a:cs typeface="+mn-cs"/>
            </a:endParaRPr>
          </a:p>
          <a:p>
            <a:pPr marL="171450" lvl="0" indent="-171450">
              <a:buFont typeface="Wingdings" panose="05000000000000000000" pitchFamily="2" charset="2"/>
              <a:buChar char="§"/>
            </a:pPr>
            <a:r>
              <a:rPr lang="en-US" sz="1200" kern="1200" dirty="0" smtClean="0">
                <a:solidFill>
                  <a:schemeClr val="tx1"/>
                </a:solidFill>
                <a:effectLst/>
                <a:latin typeface="+mn-lt"/>
                <a:ea typeface="+mn-ea"/>
                <a:cs typeface="+mn-cs"/>
              </a:rPr>
              <a:t>Color changing card trick video (2:44):  </a:t>
            </a:r>
            <a:r>
              <a:rPr lang="en-US" sz="1200" u="sng" kern="1200" dirty="0" smtClean="0">
                <a:solidFill>
                  <a:schemeClr val="tx1"/>
                </a:solidFill>
                <a:effectLst/>
                <a:latin typeface="+mn-lt"/>
                <a:ea typeface="+mn-ea"/>
                <a:cs typeface="+mn-cs"/>
                <a:hlinkClick r:id="rId3"/>
              </a:rPr>
              <a:t>http://youtu.be/v3iPrBrGSJM</a:t>
            </a:r>
            <a:r>
              <a:rPr lang="en-US" sz="1200" kern="1200" dirty="0" smtClean="0">
                <a:solidFill>
                  <a:schemeClr val="tx1"/>
                </a:solidFill>
                <a:effectLst/>
                <a:latin typeface="+mn-lt"/>
                <a:ea typeface="+mn-ea"/>
                <a:cs typeface="+mn-cs"/>
              </a:rPr>
              <a:t>   </a:t>
            </a:r>
          </a:p>
          <a:p>
            <a:pPr marL="0" lvl="0" indent="0">
              <a:buFont typeface="Wingdings" panose="05000000000000000000" pitchFamily="2" charset="2"/>
              <a:buNone/>
            </a:pPr>
            <a:endParaRPr lang="en-US" sz="1200" kern="1200" dirty="0" smtClean="0">
              <a:solidFill>
                <a:schemeClr val="tx1"/>
              </a:solidFill>
              <a:effectLst/>
              <a:latin typeface="+mn-lt"/>
              <a:ea typeface="+mn-ea"/>
              <a:cs typeface="+mn-cs"/>
            </a:endParaRPr>
          </a:p>
          <a:p>
            <a:pPr lvl="0"/>
            <a:r>
              <a:rPr lang="en-US" sz="1200" b="1" kern="1200" dirty="0" smtClean="0">
                <a:solidFill>
                  <a:schemeClr val="tx1"/>
                </a:solidFill>
                <a:effectLst/>
                <a:latin typeface="+mn-lt"/>
                <a:ea typeface="+mn-ea"/>
                <a:cs typeface="+mn-cs"/>
              </a:rPr>
              <a:t>Discussion:</a:t>
            </a:r>
            <a:r>
              <a:rPr lang="en-US" sz="1200" b="1" kern="1200" baseline="0" dirty="0" smtClean="0">
                <a:solidFill>
                  <a:schemeClr val="tx1"/>
                </a:solidFill>
                <a:effectLst/>
                <a:latin typeface="+mn-lt"/>
                <a:ea typeface="+mn-ea"/>
                <a:cs typeface="+mn-cs"/>
              </a:rPr>
              <a:t> </a:t>
            </a:r>
            <a:r>
              <a:rPr lang="en-US" sz="1200" b="0" kern="1200" baseline="0" dirty="0" smtClean="0">
                <a:solidFill>
                  <a:schemeClr val="tx1"/>
                </a:solidFill>
                <a:effectLst/>
                <a:latin typeface="+mn-lt"/>
                <a:ea typeface="+mn-ea"/>
                <a:cs typeface="+mn-cs"/>
              </a:rPr>
              <a:t>S</a:t>
            </a:r>
            <a:r>
              <a:rPr lang="en-US" sz="1200" kern="1200" dirty="0" smtClean="0">
                <a:solidFill>
                  <a:schemeClr val="tx1"/>
                </a:solidFill>
                <a:effectLst/>
                <a:latin typeface="+mn-lt"/>
                <a:ea typeface="+mn-ea"/>
                <a:cs typeface="+mn-cs"/>
              </a:rPr>
              <a:t>top the video as soon as the first pass is done, (before the text: “This is NOT about the cards”).</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Ask the students how the host did the trick. They will likely say that he changed cards when we couldn’t see his hands because of how the camera cropped and panned. They will be right, but the more important message is about how our attention can be directed.</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Then ask if anyone saw other changes. And show the rest of the video.</a:t>
            </a:r>
          </a:p>
          <a:p>
            <a:pPr marL="0" lvl="0" indent="0">
              <a:buFont typeface="Wingdings" panose="05000000000000000000" pitchFamily="2" charset="2"/>
              <a:buNone/>
            </a:pPr>
            <a:endParaRPr lang="en-US" sz="1200" kern="1200" dirty="0" smtClean="0">
              <a:solidFill>
                <a:schemeClr val="tx1"/>
              </a:solidFill>
              <a:effectLst/>
              <a:latin typeface="+mn-lt"/>
              <a:ea typeface="+mn-ea"/>
              <a:cs typeface="+mn-cs"/>
            </a:endParaRPr>
          </a:p>
          <a:p>
            <a:pPr marL="171450" lvl="0" indent="-171450">
              <a:buFont typeface="Wingdings" panose="05000000000000000000" pitchFamily="2" charset="2"/>
              <a:buChar char="§"/>
            </a:pPr>
            <a:r>
              <a:rPr lang="en-US" sz="1200" i="1" kern="1200" dirty="0" err="1" smtClean="0">
                <a:solidFill>
                  <a:schemeClr val="tx1"/>
                </a:solidFill>
                <a:effectLst/>
                <a:latin typeface="+mn-lt"/>
                <a:ea typeface="+mn-ea"/>
                <a:cs typeface="+mn-cs"/>
              </a:rPr>
              <a:t>Whodunnit</a:t>
            </a:r>
            <a:r>
              <a:rPr lang="en-US" sz="1200" i="1" kern="1200" dirty="0" smtClean="0">
                <a:solidFill>
                  <a:schemeClr val="tx1"/>
                </a:solidFill>
                <a:effectLst/>
                <a:latin typeface="+mn-lt"/>
                <a:ea typeface="+mn-ea"/>
                <a:cs typeface="+mn-cs"/>
              </a:rPr>
              <a:t>? </a:t>
            </a:r>
            <a:r>
              <a:rPr lang="en-US" sz="1200" i="0" kern="1200" dirty="0" smtClean="0">
                <a:solidFill>
                  <a:schemeClr val="tx1"/>
                </a:solidFill>
                <a:effectLst/>
                <a:latin typeface="+mn-lt"/>
                <a:ea typeface="+mn-ea"/>
                <a:cs typeface="+mn-cs"/>
              </a:rPr>
              <a:t>Video</a:t>
            </a:r>
            <a:r>
              <a:rPr lang="en-US" sz="1200" i="0" kern="1200" baseline="0" dirty="0" smtClean="0">
                <a:solidFill>
                  <a:schemeClr val="tx1"/>
                </a:solidFill>
                <a:effectLst/>
                <a:latin typeface="+mn-lt"/>
                <a:ea typeface="+mn-ea"/>
                <a:cs typeface="+mn-cs"/>
              </a:rPr>
              <a:t> (1:54)</a:t>
            </a:r>
            <a:r>
              <a:rPr lang="en-US" sz="1200" kern="1200" dirty="0" smtClean="0">
                <a:solidFill>
                  <a:schemeClr val="tx1"/>
                </a:solidFill>
                <a:effectLst/>
                <a:latin typeface="+mn-lt"/>
                <a:ea typeface="+mn-ea"/>
                <a:cs typeface="+mn-cs"/>
              </a:rPr>
              <a:t> </a:t>
            </a:r>
            <a:r>
              <a:rPr lang="en-US" sz="1200" u="sng" kern="1200" dirty="0" smtClean="0">
                <a:solidFill>
                  <a:schemeClr val="tx1"/>
                </a:solidFill>
                <a:effectLst/>
                <a:latin typeface="+mn-lt"/>
                <a:ea typeface="+mn-ea"/>
                <a:cs typeface="+mn-cs"/>
                <a:hlinkClick r:id="rId4"/>
              </a:rPr>
              <a:t>https://www.youtube.com/watch?v=ubNF9QNEQLA</a:t>
            </a:r>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en-US" sz="1200" b="1" i="0" kern="1200" dirty="0" smtClean="0">
              <a:solidFill>
                <a:schemeClr val="tx1"/>
              </a:solidFill>
              <a:effectLst/>
              <a:latin typeface="+mn-lt"/>
              <a:ea typeface="+mn-ea"/>
              <a:cs typeface="+mn-cs"/>
            </a:endParaRPr>
          </a:p>
          <a:p>
            <a:pPr lvl="0"/>
            <a:r>
              <a:rPr lang="en-US" sz="1200" b="1" i="0" kern="1200" dirty="0" smtClean="0">
                <a:solidFill>
                  <a:schemeClr val="tx1"/>
                </a:solidFill>
                <a:effectLst/>
                <a:latin typeface="+mn-lt"/>
                <a:ea typeface="+mn-ea"/>
                <a:cs typeface="+mn-cs"/>
              </a:rPr>
              <a:t>Discussion:</a:t>
            </a:r>
            <a:r>
              <a:rPr lang="en-US" sz="1200" b="1" i="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Stop the video after </a:t>
            </a:r>
            <a:r>
              <a:rPr lang="en-US" sz="1200" kern="1200" smtClean="0">
                <a:solidFill>
                  <a:schemeClr val="tx1"/>
                </a:solidFill>
                <a:effectLst/>
                <a:latin typeface="+mn-lt"/>
                <a:ea typeface="+mn-ea"/>
                <a:cs typeface="+mn-cs"/>
              </a:rPr>
              <a:t>the question </a:t>
            </a:r>
            <a:r>
              <a:rPr lang="en-US" sz="1200" kern="1200" dirty="0" smtClean="0">
                <a:solidFill>
                  <a:schemeClr val="tx1"/>
                </a:solidFill>
                <a:effectLst/>
                <a:latin typeface="+mn-lt"/>
                <a:ea typeface="+mn-ea"/>
                <a:cs typeface="+mn-cs"/>
              </a:rPr>
              <a:t>“Did you notice the 21 changes.” Ask if anyone noticed changes and list any remembered.</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At this point you can continue playing the video and see the changes. Or go back to the beginning and ask students to see how many they can write down. This time let the clip play until the end.</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This video was part of a London ad campaign to watch out for cyclists. </a:t>
            </a:r>
            <a:endParaRPr lang="en-US" sz="1200" b="1" i="0" kern="1200" dirty="0" smtClean="0">
              <a:solidFill>
                <a:schemeClr val="tx1"/>
              </a:solidFill>
              <a:effectLst/>
              <a:latin typeface="+mn-lt"/>
              <a:ea typeface="+mn-ea"/>
              <a:cs typeface="+mn-cs"/>
            </a:endParaRPr>
          </a:p>
          <a:p>
            <a:endParaRPr lang="en-US" baseline="0" dirty="0" smtClean="0"/>
          </a:p>
          <a:p>
            <a:r>
              <a:rPr lang="en-US" b="1" dirty="0" smtClean="0"/>
              <a:t>Instructor’s note:</a:t>
            </a:r>
            <a:r>
              <a:rPr lang="en-US" dirty="0" smtClean="0"/>
              <a:t> Emphasize </a:t>
            </a:r>
            <a:r>
              <a:rPr lang="en-US" baseline="0" dirty="0" smtClean="0"/>
              <a:t>how incredibly complex the visual system is in humans. Researchers have only </a:t>
            </a:r>
            <a:r>
              <a:rPr lang="en-US" dirty="0" smtClean="0"/>
              <a:t>just begun to get a functional understanding of the visual system. It is not sufficiently evolved for us to recreate artificial visual systems (i.e., we still cannot make robots that “see” and understand light signals as we do), but we are getting there.</a:t>
            </a:r>
            <a:r>
              <a:rPr lang="en-US" baseline="0" dirty="0" smtClean="0"/>
              <a:t> </a:t>
            </a:r>
            <a:r>
              <a:rPr lang="en-US" dirty="0" smtClean="0"/>
              <a:t>There are new breakthroughs</a:t>
            </a:r>
            <a:r>
              <a:rPr lang="en-US" baseline="0" dirty="0" smtClean="0"/>
              <a:t> being made all the time in the area of vision.  One current research endeavor is exploring how we as humans are able to use the visual system to predict what is going to happen (e.g., hitting a 90mph fast-ball).</a:t>
            </a:r>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1200" b="1" i="0" kern="1200" dirty="0" smtClean="0">
                <a:solidFill>
                  <a:schemeClr val="tx1"/>
                </a:solidFill>
                <a:effectLst/>
                <a:latin typeface="+mn-lt"/>
                <a:ea typeface="+mn-ea"/>
                <a:cs typeface="+mn-cs"/>
              </a:rPr>
              <a:t>Optional discussion</a:t>
            </a:r>
            <a:r>
              <a:rPr lang="en-US" sz="1200" b="1" i="0" kern="1200" baseline="0" dirty="0" smtClean="0">
                <a:solidFill>
                  <a:schemeClr val="tx1"/>
                </a:solidFill>
                <a:effectLst/>
                <a:latin typeface="+mn-lt"/>
                <a:ea typeface="+mn-ea"/>
                <a:cs typeface="+mn-cs"/>
              </a:rPr>
              <a:t> question (if time permits): </a:t>
            </a:r>
            <a:r>
              <a:rPr lang="en-US" sz="1200" b="0" i="0" kern="1200" dirty="0" smtClean="0">
                <a:solidFill>
                  <a:schemeClr val="tx1"/>
                </a:solidFill>
                <a:effectLst/>
                <a:latin typeface="+mn-lt"/>
                <a:ea typeface="+mn-ea"/>
                <a:cs typeface="+mn-cs"/>
              </a:rPr>
              <a:t>Imagine you were given the task of testing the color-perception abilities of a newly discovered species of monkeys in the South Pacific. How would you go about it?</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b="1" i="0" kern="1200" dirty="0" smtClean="0">
                <a:solidFill>
                  <a:schemeClr val="tx1"/>
                </a:solidFill>
                <a:effectLst/>
                <a:latin typeface="+mn-lt"/>
                <a:ea typeface="+mn-ea"/>
                <a:cs typeface="+mn-cs"/>
              </a:rPr>
              <a:t>Instructor’s note: </a:t>
            </a:r>
            <a:r>
              <a:rPr lang="en-US" sz="1200" b="0" i="0" kern="1200" dirty="0" smtClean="0">
                <a:solidFill>
                  <a:schemeClr val="tx1"/>
                </a:solidFill>
                <a:effectLst/>
                <a:latin typeface="+mn-lt"/>
                <a:ea typeface="+mn-ea"/>
                <a:cs typeface="+mn-cs"/>
              </a:rPr>
              <a:t>Answers will be varied and complex. Be sure</a:t>
            </a:r>
            <a:r>
              <a:rPr lang="en-US" sz="1200" b="0" i="0" kern="1200" baseline="0" dirty="0" smtClean="0">
                <a:solidFill>
                  <a:schemeClr val="tx1"/>
                </a:solidFill>
                <a:effectLst/>
                <a:latin typeface="+mn-lt"/>
                <a:ea typeface="+mn-ea"/>
                <a:cs typeface="+mn-cs"/>
              </a:rPr>
              <a:t> to make the connection to how difficult it is to gain new understanding about our own biological systems. </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2C62BC57-1216-1448-BB40-5AA7ACC341C6}" type="slidenum">
              <a:rPr lang="en-US" smtClean="0"/>
              <a:t>22</a:t>
            </a:fld>
            <a:endParaRPr lang="en-US"/>
          </a:p>
        </p:txBody>
      </p:sp>
    </p:spTree>
    <p:extLst>
      <p:ext uri="{BB962C8B-B14F-4D97-AF65-F5344CB8AC3E}">
        <p14:creationId xmlns:p14="http://schemas.microsoft.com/office/powerpoint/2010/main" val="2826465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a:t>
            </a:r>
            <a:r>
              <a:rPr lang="en-US" baseline="0" dirty="0" smtClean="0"/>
              <a:t>slide broadly describes the visual system including how light goes from simply existing into our conscious awareness.</a:t>
            </a:r>
          </a:p>
          <a:p>
            <a:endParaRPr lang="en-US" baseline="0" dirty="0" smtClean="0"/>
          </a:p>
          <a:p>
            <a:r>
              <a:rPr lang="en-US" b="1" dirty="0" smtClean="0"/>
              <a:t>Instructor’s note: </a:t>
            </a:r>
            <a:r>
              <a:rPr lang="en-US" b="0" dirty="0" smtClean="0"/>
              <a:t>Give</a:t>
            </a:r>
            <a:r>
              <a:rPr lang="en-US" b="0" baseline="0" dirty="0" smtClean="0"/>
              <a:t> students a brief overview of how </a:t>
            </a:r>
            <a:r>
              <a:rPr lang="en-US" b="1" baseline="0" dirty="0" smtClean="0"/>
              <a:t>l</a:t>
            </a:r>
            <a:r>
              <a:rPr lang="en-US" b="1" dirty="0" smtClean="0"/>
              <a:t>ight</a:t>
            </a:r>
            <a:r>
              <a:rPr lang="en-US" dirty="0" smtClean="0"/>
              <a:t> that we are exposed to travels through</a:t>
            </a:r>
            <a:r>
              <a:rPr lang="en-US" baseline="0" dirty="0" smtClean="0"/>
              <a:t> the pupil and lands on a </a:t>
            </a:r>
            <a:r>
              <a:rPr lang="en-US" b="1" baseline="0" dirty="0" smtClean="0"/>
              <a:t>photoreceptor</a:t>
            </a:r>
            <a:r>
              <a:rPr lang="en-US" baseline="0" dirty="0" smtClean="0"/>
              <a:t>.  This causes </a:t>
            </a:r>
            <a:r>
              <a:rPr lang="en-US" b="1" baseline="0" dirty="0" err="1" smtClean="0"/>
              <a:t>photoactivation</a:t>
            </a:r>
            <a:r>
              <a:rPr lang="en-US" baseline="0" dirty="0" smtClean="0"/>
              <a:t> (a process that occurs when light hits a photo receptor causing a series of </a:t>
            </a:r>
            <a:r>
              <a:rPr lang="en-US" b="1" baseline="0" dirty="0" smtClean="0"/>
              <a:t>neural activities</a:t>
            </a:r>
            <a:r>
              <a:rPr lang="en-US" baseline="0" dirty="0" smtClean="0"/>
              <a:t> to occur and eventually, a few milliseconds later, we become </a:t>
            </a:r>
            <a:r>
              <a:rPr lang="en-US" b="1" baseline="0" dirty="0" smtClean="0"/>
              <a:t>aware</a:t>
            </a:r>
            <a:r>
              <a:rPr lang="en-US" baseline="0" dirty="0" smtClean="0"/>
              <a:t> of the light.</a:t>
            </a:r>
            <a:endParaRPr lang="en-US" dirty="0"/>
          </a:p>
        </p:txBody>
      </p:sp>
      <p:sp>
        <p:nvSpPr>
          <p:cNvPr id="4" name="Slide Number Placeholder 3"/>
          <p:cNvSpPr>
            <a:spLocks noGrp="1"/>
          </p:cNvSpPr>
          <p:nvPr>
            <p:ph type="sldNum" sz="quarter" idx="10"/>
          </p:nvPr>
        </p:nvSpPr>
        <p:spPr/>
        <p:txBody>
          <a:bodyPr/>
          <a:lstStyle/>
          <a:p>
            <a:fld id="{2C62BC57-1216-1448-BB40-5AA7ACC341C6}" type="slidenum">
              <a:rPr lang="en-US" smtClean="0"/>
              <a:t>3</a:t>
            </a:fld>
            <a:endParaRPr lang="en-US"/>
          </a:p>
        </p:txBody>
      </p:sp>
    </p:spTree>
    <p:extLst>
      <p:ext uri="{BB962C8B-B14F-4D97-AF65-F5344CB8AC3E}">
        <p14:creationId xmlns:p14="http://schemas.microsoft.com/office/powerpoint/2010/main" val="42468101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a:t>
            </a:r>
            <a:r>
              <a:rPr lang="en-US" baseline="0" dirty="0" smtClean="0"/>
              <a:t>his slide illustrates the utility of each type of photoreceptor – rods and cones – to students.</a:t>
            </a:r>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1" dirty="0" smtClean="0"/>
              <a:t>Instructor’s note: </a:t>
            </a:r>
            <a:r>
              <a:rPr lang="en-US" b="0" dirty="0" smtClean="0"/>
              <a:t>Explain</a:t>
            </a:r>
            <a:r>
              <a:rPr lang="en-US" b="0" baseline="0" dirty="0" smtClean="0"/>
              <a:t> the function of rods and cones: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0"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1" baseline="0" dirty="0" smtClean="0"/>
              <a:t>(Click) </a:t>
            </a:r>
            <a:r>
              <a:rPr lang="en-US" dirty="0" smtClean="0"/>
              <a:t>Rods give us sensitivity under dim lighting conditions and allow us to see at night. Rods populate the periphery (the region surrounding the fovea) and are almost absent from the fovea.</a:t>
            </a:r>
          </a:p>
          <a:p>
            <a:endParaRPr lang="en-US" dirty="0" smtClean="0"/>
          </a:p>
          <a:p>
            <a:r>
              <a:rPr lang="en-US" b="1" dirty="0" smtClean="0"/>
              <a:t>(Click)</a:t>
            </a:r>
            <a:r>
              <a:rPr lang="en-US" b="1" baseline="0" dirty="0" smtClean="0"/>
              <a:t> </a:t>
            </a:r>
            <a:r>
              <a:rPr lang="en-US" dirty="0" smtClean="0"/>
              <a:t>Cones allow us to see fine details in bright light and give us the sensation of color. Cones are tightly packed around the fovea (the central region of the retina behind your pupil) and more sparsely elsewhere. </a:t>
            </a:r>
          </a:p>
          <a:p>
            <a:endParaRPr lang="en-US" dirty="0" smtClean="0"/>
          </a:p>
          <a:p>
            <a:r>
              <a:rPr lang="en-US" b="1" dirty="0" smtClean="0"/>
              <a:t>Optional demonstration: </a:t>
            </a:r>
            <a:r>
              <a:rPr lang="en-US" dirty="0" smtClean="0"/>
              <a:t>For an</a:t>
            </a:r>
            <a:r>
              <a:rPr lang="en-US" baseline="0" dirty="0" smtClean="0"/>
              <a:t> illustration of the anatomy of the eye, visit this site: http://www.eyecareamerica.org/eyecare/anatomy/. </a:t>
            </a:r>
            <a:endParaRPr lang="en-US" dirty="0"/>
          </a:p>
        </p:txBody>
      </p:sp>
      <p:sp>
        <p:nvSpPr>
          <p:cNvPr id="4" name="Slide Number Placeholder 3"/>
          <p:cNvSpPr>
            <a:spLocks noGrp="1"/>
          </p:cNvSpPr>
          <p:nvPr>
            <p:ph type="sldNum" sz="quarter" idx="10"/>
          </p:nvPr>
        </p:nvSpPr>
        <p:spPr/>
        <p:txBody>
          <a:bodyPr/>
          <a:lstStyle/>
          <a:p>
            <a:fld id="{2C62BC57-1216-1448-BB40-5AA7ACC341C6}" type="slidenum">
              <a:rPr lang="en-US" smtClean="0"/>
              <a:t>4</a:t>
            </a:fld>
            <a:endParaRPr lang="en-US"/>
          </a:p>
        </p:txBody>
      </p:sp>
    </p:spTree>
    <p:extLst>
      <p:ext uri="{BB962C8B-B14F-4D97-AF65-F5344CB8AC3E}">
        <p14:creationId xmlns:p14="http://schemas.microsoft.com/office/powerpoint/2010/main" val="37505057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The purpose of this slide is</a:t>
            </a:r>
            <a:r>
              <a:rPr lang="en-US" baseline="0" dirty="0" smtClean="0"/>
              <a:t> to provide students with an overview of the material that will be covered during the lecture.</a:t>
            </a:r>
          </a:p>
          <a:p>
            <a:endParaRPr lang="en-US" dirty="0"/>
          </a:p>
        </p:txBody>
      </p:sp>
      <p:sp>
        <p:nvSpPr>
          <p:cNvPr id="4" name="Slide Number Placeholder 3"/>
          <p:cNvSpPr>
            <a:spLocks noGrp="1"/>
          </p:cNvSpPr>
          <p:nvPr>
            <p:ph type="sldNum" sz="quarter" idx="10"/>
          </p:nvPr>
        </p:nvSpPr>
        <p:spPr/>
        <p:txBody>
          <a:bodyPr/>
          <a:lstStyle/>
          <a:p>
            <a:fld id="{2C62BC57-1216-1448-BB40-5AA7ACC341C6}" type="slidenum">
              <a:rPr lang="en-US" smtClean="0"/>
              <a:t>5</a:t>
            </a:fld>
            <a:endParaRPr lang="en-US"/>
          </a:p>
        </p:txBody>
      </p:sp>
    </p:spTree>
    <p:extLst>
      <p:ext uri="{BB962C8B-B14F-4D97-AF65-F5344CB8AC3E}">
        <p14:creationId xmlns:p14="http://schemas.microsoft.com/office/powerpoint/2010/main" val="1028009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slide illustrates the</a:t>
            </a:r>
            <a:r>
              <a:rPr lang="en-US" baseline="0" dirty="0" smtClean="0"/>
              <a:t> importance of contrast in the visual system.</a:t>
            </a:r>
          </a:p>
          <a:p>
            <a:endParaRPr lang="en-US" baseline="0" dirty="0" smtClean="0"/>
          </a:p>
          <a:p>
            <a:r>
              <a:rPr lang="en-US" b="1" baseline="0" dirty="0" smtClean="0"/>
              <a:t>Discussion question:</a:t>
            </a:r>
            <a:r>
              <a:rPr lang="en-US" b="0" baseline="0" dirty="0" smtClean="0"/>
              <a:t> Why do you think contrast between light and dark matters to our ability to see?</a:t>
            </a:r>
            <a:endParaRPr lang="en-US" b="1" baseline="0" dirty="0" smtClean="0"/>
          </a:p>
          <a:p>
            <a:endParaRPr lang="en-US" baseline="0" dirty="0" smtClean="0"/>
          </a:p>
          <a:p>
            <a:r>
              <a:rPr lang="en-US" b="1" dirty="0" smtClean="0"/>
              <a:t>Explanation:</a:t>
            </a:r>
            <a:r>
              <a:rPr lang="en-US" b="1" baseline="0" dirty="0" smtClean="0"/>
              <a:t> </a:t>
            </a:r>
            <a:r>
              <a:rPr lang="en-US" dirty="0" smtClean="0"/>
              <a:t>As soon as photoreceptors capture light, the nervous system gets busy analyzing </a:t>
            </a:r>
            <a:r>
              <a:rPr lang="en-US" i="1" dirty="0" smtClean="0"/>
              <a:t>differences</a:t>
            </a:r>
            <a:r>
              <a:rPr lang="en-US" dirty="0" smtClean="0"/>
              <a:t> in light, and it is these differences that get transmitted to the brain. The brain, it turns out, cares little about the overall amount of light coming from a specific part of the world, or in the scene overall. Rather, it wants to know this: Does the light coming from this one point differ from the light coming from the point next to it?</a:t>
            </a:r>
          </a:p>
          <a:p>
            <a:endParaRPr lang="en-US" dirty="0" smtClean="0"/>
          </a:p>
        </p:txBody>
      </p:sp>
      <p:sp>
        <p:nvSpPr>
          <p:cNvPr id="4" name="Slide Number Placeholder 3"/>
          <p:cNvSpPr>
            <a:spLocks noGrp="1"/>
          </p:cNvSpPr>
          <p:nvPr>
            <p:ph type="sldNum" sz="quarter" idx="10"/>
          </p:nvPr>
        </p:nvSpPr>
        <p:spPr/>
        <p:txBody>
          <a:bodyPr/>
          <a:lstStyle/>
          <a:p>
            <a:fld id="{2C62BC57-1216-1448-BB40-5AA7ACC341C6}" type="slidenum">
              <a:rPr lang="en-US" smtClean="0"/>
              <a:t>6</a:t>
            </a:fld>
            <a:endParaRPr lang="en-US"/>
          </a:p>
        </p:txBody>
      </p:sp>
    </p:spTree>
    <p:extLst>
      <p:ext uri="{BB962C8B-B14F-4D97-AF65-F5344CB8AC3E}">
        <p14:creationId xmlns:p14="http://schemas.microsoft.com/office/powerpoint/2010/main" val="22168731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This slide describe this</a:t>
            </a:r>
            <a:r>
              <a:rPr lang="en-US" baseline="0" dirty="0" smtClean="0"/>
              <a:t> figure from the text, which is an illustration of lateral inhibition</a:t>
            </a:r>
            <a:endParaRPr lang="en-US" dirty="0" smtClean="0"/>
          </a:p>
          <a:p>
            <a:endParaRPr lang="en-US" dirty="0" smtClean="0"/>
          </a:p>
          <a:p>
            <a:r>
              <a:rPr lang="en-US" dirty="0" smtClean="0"/>
              <a:t>Contrast is so important that your neurons go out of their way not only to encode differences in light but to exaggerate those differences for you, lest you miss them. Neurons achieve this via a process known as </a:t>
            </a:r>
            <a:r>
              <a:rPr lang="en-US" b="1" dirty="0" smtClean="0"/>
              <a:t>lateral inhibition</a:t>
            </a:r>
            <a:r>
              <a:rPr lang="en-US" dirty="0" smtClean="0"/>
              <a:t>.</a:t>
            </a:r>
          </a:p>
          <a:p>
            <a:endParaRPr lang="en-US" dirty="0" smtClean="0"/>
          </a:p>
          <a:p>
            <a:r>
              <a:rPr lang="en-US" b="1" dirty="0" smtClean="0"/>
              <a:t>Discussion questions:</a:t>
            </a:r>
            <a:r>
              <a:rPr lang="en-US" b="1" baseline="0" dirty="0" smtClean="0"/>
              <a:t> </a:t>
            </a:r>
            <a:r>
              <a:rPr lang="en-US" b="0" baseline="0" dirty="0" smtClean="0"/>
              <a:t>What do you remember about lateral inhibition from your reading? </a:t>
            </a:r>
            <a:endParaRPr lang="en-US" b="1" dirty="0" smtClean="0"/>
          </a:p>
          <a:p>
            <a:endParaRPr lang="en-US" dirty="0" smtClean="0"/>
          </a:p>
          <a:p>
            <a:r>
              <a:rPr lang="en-US" b="1" dirty="0" smtClean="0"/>
              <a:t>Explanation: </a:t>
            </a:r>
            <a:r>
              <a:rPr lang="en-US" dirty="0" smtClean="0"/>
              <a:t>When a neuron is firing in response to light, it produces two signals: </a:t>
            </a:r>
          </a:p>
          <a:p>
            <a:pPr marL="171450" indent="-171450">
              <a:buFont typeface="Wingdings" panose="05000000000000000000" pitchFamily="2" charset="2"/>
              <a:buChar char="§"/>
            </a:pPr>
            <a:r>
              <a:rPr lang="en-US" dirty="0" smtClean="0"/>
              <a:t>An output signal to pass on to the next level in vision</a:t>
            </a:r>
          </a:p>
          <a:p>
            <a:pPr marL="171450" indent="-171450">
              <a:buFont typeface="Wingdings" panose="05000000000000000000" pitchFamily="2" charset="2"/>
              <a:buChar char="§"/>
            </a:pPr>
            <a:r>
              <a:rPr lang="en-US" dirty="0" smtClean="0"/>
              <a:t>A lateral signal to inhibit all neurons that are next to it. Nearby neurons are likely responding to the same light coming from nearby locations, so this information is somewhat redundant. The magnitude of the lateral inhibitory signal a neuron produces is proportional to the excitatory input that neuron receives: the more a neuron fires, the stronger the inhibition it produces.</a:t>
            </a:r>
          </a:p>
          <a:p>
            <a:endParaRPr lang="en-US" dirty="0" smtClean="0"/>
          </a:p>
          <a:p>
            <a:r>
              <a:rPr lang="en-US" b="1" dirty="0" smtClean="0"/>
              <a:t>Explanation of image: </a:t>
            </a:r>
            <a:r>
              <a:rPr lang="en-US" dirty="0" smtClean="0"/>
              <a:t>The top of the figure shows a black stripe on a white background. The first row of circles illustrates photoreceptors responding in a graded fashion: the more light hits them, the more they fire. The numbers inside the circles represent how much these cells are firing, and the thickness of lines is also meant to illustrate the strength of neural firing. </a:t>
            </a:r>
          </a:p>
          <a:p>
            <a:endParaRPr lang="en-US" dirty="0" smtClean="0"/>
          </a:p>
          <a:p>
            <a:r>
              <a:rPr lang="en-US" dirty="0" smtClean="0"/>
              <a:t>These photoreceptors activate the next layer of neurons in the retina: </a:t>
            </a:r>
            <a:r>
              <a:rPr lang="en-US" b="1" dirty="0" smtClean="0"/>
              <a:t>bipolar cells</a:t>
            </a:r>
            <a:r>
              <a:rPr lang="en-US" dirty="0" smtClean="0"/>
              <a:t>. These cells produce </a:t>
            </a:r>
            <a:r>
              <a:rPr lang="en-US" b="1" dirty="0" smtClean="0"/>
              <a:t>lateral inhibition </a:t>
            </a:r>
            <a:r>
              <a:rPr lang="en-US" dirty="0" smtClean="0"/>
              <a:t>signals, depicted by the horizontal lines that end with a small circle. The inhibition signals are proportional (here, 10% for ease) to the excitatory input they receive. Cells receiving 100 units will inhibit their neighbors by 10 units. Cells receiving 20 units will inhibit their neighbors by 2 units. The output of a bipolar cell will be determined by the input it receives minus all the lateral inhibition signals from its neighbors. As a result of the inhibition, notice how on the bright side of the edges, the firing rates are the highest (88) compared to nearby neurons just coding bright light (80). </a:t>
            </a:r>
          </a:p>
          <a:p>
            <a:endParaRPr lang="en-US" dirty="0" smtClean="0"/>
          </a:p>
          <a:p>
            <a:r>
              <a:rPr lang="en-US" dirty="0" smtClean="0"/>
              <a:t>These higher values near the edge occur because these cells receive a comparatively small amount of inhibition from their “dark-side” neighbor (-2). Similarly, on the dark side of the edge, the firing rates are the lowest (8) of all the dark region (16) because these cells receive a comparatively large amount of inhibition from their “bright-side” neighbor (-10). Overall, the image is coded as a black stripe surrounded by brighter light, but now, thanks to lateral inhibition, all the edges in the image have been emphasized (enhanced), as illustrated by the perceived luminance profile at the bottom of the image.</a:t>
            </a:r>
          </a:p>
          <a:p>
            <a:endParaRPr lang="en-US" dirty="0" smtClean="0"/>
          </a:p>
          <a:p>
            <a:r>
              <a:rPr lang="en-US" b="1" dirty="0" smtClean="0"/>
              <a:t>Discussion question: </a:t>
            </a:r>
            <a:r>
              <a:rPr lang="en-US" b="0" dirty="0" smtClean="0"/>
              <a:t>Now</a:t>
            </a:r>
            <a:r>
              <a:rPr lang="en-US" b="0" baseline="0" dirty="0" smtClean="0"/>
              <a:t> that we’ve looked at this illustration of how lateral inhibition works in the eye, why do you think it is so important to our ability to see?</a:t>
            </a:r>
            <a:endParaRPr lang="en-US" b="1" dirty="0"/>
          </a:p>
        </p:txBody>
      </p:sp>
      <p:sp>
        <p:nvSpPr>
          <p:cNvPr id="4" name="Slide Number Placeholder 3"/>
          <p:cNvSpPr>
            <a:spLocks noGrp="1"/>
          </p:cNvSpPr>
          <p:nvPr>
            <p:ph type="sldNum" sz="quarter" idx="10"/>
          </p:nvPr>
        </p:nvSpPr>
        <p:spPr/>
        <p:txBody>
          <a:bodyPr/>
          <a:lstStyle/>
          <a:p>
            <a:fld id="{2C62BC57-1216-1448-BB40-5AA7ACC341C6}" type="slidenum">
              <a:rPr lang="en-US" smtClean="0"/>
              <a:t>7</a:t>
            </a:fld>
            <a:endParaRPr lang="en-US"/>
          </a:p>
        </p:txBody>
      </p:sp>
    </p:spTree>
    <p:extLst>
      <p:ext uri="{BB962C8B-B14F-4D97-AF65-F5344CB8AC3E}">
        <p14:creationId xmlns:p14="http://schemas.microsoft.com/office/powerpoint/2010/main" val="13734308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The purpose of this slide is</a:t>
            </a:r>
            <a:r>
              <a:rPr lang="en-US" baseline="0" dirty="0" smtClean="0"/>
              <a:t> to provide students with an overview of the material that will be covered during the lecture.</a:t>
            </a:r>
          </a:p>
          <a:p>
            <a:endParaRPr lang="en-US" dirty="0"/>
          </a:p>
        </p:txBody>
      </p:sp>
      <p:sp>
        <p:nvSpPr>
          <p:cNvPr id="4" name="Slide Number Placeholder 3"/>
          <p:cNvSpPr>
            <a:spLocks noGrp="1"/>
          </p:cNvSpPr>
          <p:nvPr>
            <p:ph type="sldNum" sz="quarter" idx="10"/>
          </p:nvPr>
        </p:nvSpPr>
        <p:spPr/>
        <p:txBody>
          <a:bodyPr/>
          <a:lstStyle/>
          <a:p>
            <a:fld id="{2C62BC57-1216-1448-BB40-5AA7ACC341C6}" type="slidenum">
              <a:rPr lang="en-US" smtClean="0"/>
              <a:t>8</a:t>
            </a:fld>
            <a:endParaRPr lang="en-US"/>
          </a:p>
        </p:txBody>
      </p:sp>
    </p:spTree>
    <p:extLst>
      <p:ext uri="{BB962C8B-B14F-4D97-AF65-F5344CB8AC3E}">
        <p14:creationId xmlns:p14="http://schemas.microsoft.com/office/powerpoint/2010/main" val="36414352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slide illustrates</a:t>
            </a:r>
            <a:r>
              <a:rPr lang="en-US" baseline="0" dirty="0" smtClean="0"/>
              <a:t> some of the visual phenomena that arise out of our sensitivity to light.</a:t>
            </a:r>
          </a:p>
          <a:p>
            <a:endParaRPr lang="en-US" baseline="0" dirty="0" smtClean="0"/>
          </a:p>
          <a:p>
            <a:r>
              <a:rPr lang="en-US" b="1" baseline="0" dirty="0" smtClean="0"/>
              <a:t>(Click) </a:t>
            </a:r>
            <a:r>
              <a:rPr lang="en-US" b="0" baseline="0" dirty="0" smtClean="0"/>
              <a:t>Movie theater &gt; Afternoon sun</a:t>
            </a:r>
            <a:endParaRPr lang="en-US" b="1" baseline="0" dirty="0" smtClean="0"/>
          </a:p>
          <a:p>
            <a:endParaRPr lang="en-US" baseline="0" dirty="0" smtClean="0"/>
          </a:p>
          <a:p>
            <a:r>
              <a:rPr lang="en-US" b="1" baseline="0" dirty="0" smtClean="0"/>
              <a:t>Discussion question: </a:t>
            </a:r>
            <a:r>
              <a:rPr lang="en-US" baseline="0" dirty="0" smtClean="0"/>
              <a:t>What happens to your vision when you walk out of a movie theater into the afternoon sun? </a:t>
            </a:r>
          </a:p>
          <a:p>
            <a:endParaRPr lang="en-US" baseline="0" dirty="0" smtClean="0"/>
          </a:p>
          <a:p>
            <a:r>
              <a:rPr lang="en-US" b="1" baseline="0" dirty="0" smtClean="0"/>
              <a:t>Likely answer: </a:t>
            </a:r>
            <a:r>
              <a:rPr lang="en-US" baseline="0" dirty="0" smtClean="0"/>
              <a:t>It’s bright and it’s hard to see. </a:t>
            </a:r>
          </a:p>
          <a:p>
            <a:endParaRPr lang="en-US" baseline="0" dirty="0" smtClean="0"/>
          </a:p>
          <a:p>
            <a:r>
              <a:rPr lang="en-US" b="1" baseline="0" dirty="0" smtClean="0"/>
              <a:t>Further discussion: </a:t>
            </a:r>
            <a:r>
              <a:rPr lang="en-US" baseline="0" dirty="0" smtClean="0"/>
              <a:t>Ask students to consider what might cause this reaction. Students might state that the dark theater causes the eye to adjust to try to take in more light, so when you leave the theater, the eye has to quickly readjust so as not to take in too much light all at once, making it difficult to see. </a:t>
            </a:r>
          </a:p>
          <a:p>
            <a:endParaRPr lang="en-US" baseline="0" dirty="0" smtClean="0"/>
          </a:p>
          <a:p>
            <a:r>
              <a:rPr lang="en-US" b="1" baseline="0" dirty="0" smtClean="0"/>
              <a:t>(Click) </a:t>
            </a:r>
            <a:r>
              <a:rPr lang="en-US" b="0" baseline="0" dirty="0" smtClean="0"/>
              <a:t>Rods bleached; cones activated</a:t>
            </a:r>
          </a:p>
          <a:p>
            <a:endParaRPr lang="en-US" b="1" baseline="0" dirty="0" smtClean="0"/>
          </a:p>
          <a:p>
            <a:r>
              <a:rPr lang="en-US" b="1" baseline="0" dirty="0" smtClean="0"/>
              <a:t>Explanation: </a:t>
            </a:r>
            <a:r>
              <a:rPr lang="en-US" baseline="0" dirty="0" smtClean="0"/>
              <a:t>It’s hard to see because our rods become bleached.  However, after about 1 second, our eyes adapt to the light and our cones begin to increase activity.</a:t>
            </a:r>
          </a:p>
          <a:p>
            <a:endParaRPr lang="en-US" baseline="0" dirty="0" smtClean="0"/>
          </a:p>
          <a:p>
            <a:r>
              <a:rPr lang="en-US" b="1" baseline="0" dirty="0" smtClean="0"/>
              <a:t>(Click) </a:t>
            </a:r>
            <a:r>
              <a:rPr lang="en-US" b="0" baseline="0" dirty="0" smtClean="0"/>
              <a:t>Afternoon sun &gt; movie theater</a:t>
            </a:r>
          </a:p>
          <a:p>
            <a:endParaRPr lang="en-US" b="0" baseline="0" dirty="0" smtClean="0"/>
          </a:p>
          <a:p>
            <a:r>
              <a:rPr lang="en-US" b="1" baseline="0" dirty="0" smtClean="0"/>
              <a:t>Discussion question: </a:t>
            </a:r>
            <a:r>
              <a:rPr lang="en-US" b="0" baseline="0" dirty="0" smtClean="0"/>
              <a:t>Conversely, what happens when you move from the afternoon sun into a dark theater? </a:t>
            </a:r>
          </a:p>
          <a:p>
            <a:endParaRPr lang="en-US" b="0" baseline="0" dirty="0" smtClean="0"/>
          </a:p>
          <a:p>
            <a:r>
              <a:rPr lang="en-US" b="1" baseline="0" dirty="0" smtClean="0"/>
              <a:t>(Click)</a:t>
            </a:r>
            <a:r>
              <a:rPr lang="en-US" b="0" baseline="0" dirty="0" smtClean="0"/>
              <a:t> Dark adaptation</a:t>
            </a:r>
            <a:endParaRPr lang="en-US" b="1" baseline="0" dirty="0" smtClean="0"/>
          </a:p>
          <a:p>
            <a:endParaRPr lang="en-US" baseline="0" dirty="0" smtClean="0"/>
          </a:p>
          <a:p>
            <a:r>
              <a:rPr lang="en-US" b="1" baseline="0" dirty="0" smtClean="0"/>
              <a:t>Explanation: </a:t>
            </a:r>
            <a:r>
              <a:rPr lang="en-US" baseline="0" dirty="0" smtClean="0"/>
              <a:t>When moving into a dark environment, rods must become more activated, a process that can take up to 30 minutes to occur.  This explains why at first you may not be able to see in a movie theatre, but after a few moments you being to see objects around you more clearly.</a:t>
            </a:r>
          </a:p>
          <a:p>
            <a:endParaRPr lang="en-US" baseline="0" dirty="0" smtClean="0"/>
          </a:p>
          <a:p>
            <a:r>
              <a:rPr lang="en-US" b="1" baseline="0" dirty="0" smtClean="0"/>
              <a:t>(Click) </a:t>
            </a:r>
            <a:r>
              <a:rPr lang="en-US" b="0" baseline="0" dirty="0" smtClean="0"/>
              <a:t>Contrast gain</a:t>
            </a:r>
            <a:endParaRPr lang="en-US" b="1" baseline="0" dirty="0" smtClean="0"/>
          </a:p>
          <a:p>
            <a:endParaRPr lang="en-US" baseline="0" dirty="0" smtClean="0"/>
          </a:p>
          <a:p>
            <a:r>
              <a:rPr lang="en-US" b="1" baseline="0" dirty="0" smtClean="0"/>
              <a:t>Demonstration: </a:t>
            </a:r>
            <a:r>
              <a:rPr lang="en-US" b="0" baseline="0" dirty="0" smtClean="0"/>
              <a:t>Show students the following website for a fun demonstration of contrast gain: http://www.michaelbach.de/ot/lum_contrast-adapt/. </a:t>
            </a:r>
          </a:p>
          <a:p>
            <a:endParaRPr lang="en-US" b="1" baseline="0" dirty="0" smtClean="0"/>
          </a:p>
          <a:p>
            <a:r>
              <a:rPr lang="en-US" b="1" baseline="0" dirty="0" smtClean="0"/>
              <a:t>Explanation: Contract gain</a:t>
            </a:r>
            <a:r>
              <a:rPr lang="en-US" b="0" baseline="0" dirty="0" smtClean="0"/>
              <a:t> occurs when </a:t>
            </a:r>
            <a:r>
              <a:rPr lang="en-US" dirty="0" smtClean="0"/>
              <a:t>the visual system determines the mean contrast in a scene and represents values around that mean contrast best, while ignoring smaller contrast differences.</a:t>
            </a:r>
            <a:endParaRPr lang="en-US" baseline="0" dirty="0" smtClean="0"/>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2C62BC57-1216-1448-BB40-5AA7ACC341C6}" type="slidenum">
              <a:rPr lang="en-US" smtClean="0"/>
              <a:t>9</a:t>
            </a:fld>
            <a:endParaRPr lang="en-US"/>
          </a:p>
        </p:txBody>
      </p:sp>
    </p:spTree>
    <p:extLst>
      <p:ext uri="{BB962C8B-B14F-4D97-AF65-F5344CB8AC3E}">
        <p14:creationId xmlns:p14="http://schemas.microsoft.com/office/powerpoint/2010/main" val="27106713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E79B1953-F67F-DF4F-B871-D0B861FC3011}" type="datetimeFigureOut">
              <a:rPr lang="en-US" smtClean="0"/>
              <a:t>11/9/2014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1F12CA0-B14D-D94F-AEA8-454CE07E40DB}" type="slidenum">
              <a:rPr lang="en-US" smtClean="0"/>
              <a:t>‹#›</a:t>
            </a:fld>
            <a:endParaRPr lang="en-US"/>
          </a:p>
        </p:txBody>
      </p:sp>
    </p:spTree>
    <p:extLst>
      <p:ext uri="{BB962C8B-B14F-4D97-AF65-F5344CB8AC3E}">
        <p14:creationId xmlns:p14="http://schemas.microsoft.com/office/powerpoint/2010/main" val="30516216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79B1953-F67F-DF4F-B871-D0B861FC3011}" type="datetimeFigureOut">
              <a:rPr lang="en-US" smtClean="0"/>
              <a:t>11/9/2014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1F12CA0-B14D-D94F-AEA8-454CE07E40DB}" type="slidenum">
              <a:rPr lang="en-US" smtClean="0"/>
              <a:t>‹#›</a:t>
            </a:fld>
            <a:endParaRPr lang="en-US"/>
          </a:p>
        </p:txBody>
      </p:sp>
    </p:spTree>
    <p:extLst>
      <p:ext uri="{BB962C8B-B14F-4D97-AF65-F5344CB8AC3E}">
        <p14:creationId xmlns:p14="http://schemas.microsoft.com/office/powerpoint/2010/main" val="10048160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79B1953-F67F-DF4F-B871-D0B861FC3011}" type="datetimeFigureOut">
              <a:rPr lang="en-US" smtClean="0"/>
              <a:t>11/9/2014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1F12CA0-B14D-D94F-AEA8-454CE07E40DB}" type="slidenum">
              <a:rPr lang="en-US" smtClean="0"/>
              <a:t>‹#›</a:t>
            </a:fld>
            <a:endParaRPr lang="en-US"/>
          </a:p>
        </p:txBody>
      </p:sp>
    </p:spTree>
    <p:extLst>
      <p:ext uri="{BB962C8B-B14F-4D97-AF65-F5344CB8AC3E}">
        <p14:creationId xmlns:p14="http://schemas.microsoft.com/office/powerpoint/2010/main" val="31713345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79B1953-F67F-DF4F-B871-D0B861FC3011}" type="datetimeFigureOut">
              <a:rPr lang="en-US" smtClean="0"/>
              <a:t>11/9/2014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1F12CA0-B14D-D94F-AEA8-454CE07E40DB}" type="slidenum">
              <a:rPr lang="en-US" smtClean="0"/>
              <a:t>‹#›</a:t>
            </a:fld>
            <a:endParaRPr lang="en-US"/>
          </a:p>
        </p:txBody>
      </p:sp>
    </p:spTree>
    <p:extLst>
      <p:ext uri="{BB962C8B-B14F-4D97-AF65-F5344CB8AC3E}">
        <p14:creationId xmlns:p14="http://schemas.microsoft.com/office/powerpoint/2010/main" val="29122784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79B1953-F67F-DF4F-B871-D0B861FC3011}" type="datetimeFigureOut">
              <a:rPr lang="en-US" smtClean="0"/>
              <a:t>11/9/2014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1F12CA0-B14D-D94F-AEA8-454CE07E40DB}" type="slidenum">
              <a:rPr lang="en-US" smtClean="0"/>
              <a:t>‹#›</a:t>
            </a:fld>
            <a:endParaRPr lang="en-US"/>
          </a:p>
        </p:txBody>
      </p:sp>
    </p:spTree>
    <p:extLst>
      <p:ext uri="{BB962C8B-B14F-4D97-AF65-F5344CB8AC3E}">
        <p14:creationId xmlns:p14="http://schemas.microsoft.com/office/powerpoint/2010/main" val="3586455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E79B1953-F67F-DF4F-B871-D0B861FC3011}" type="datetimeFigureOut">
              <a:rPr lang="en-US" smtClean="0"/>
              <a:t>11/9/2014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1F12CA0-B14D-D94F-AEA8-454CE07E40DB}" type="slidenum">
              <a:rPr lang="en-US" smtClean="0"/>
              <a:t>‹#›</a:t>
            </a:fld>
            <a:endParaRPr lang="en-US"/>
          </a:p>
        </p:txBody>
      </p:sp>
    </p:spTree>
    <p:extLst>
      <p:ext uri="{BB962C8B-B14F-4D97-AF65-F5344CB8AC3E}">
        <p14:creationId xmlns:p14="http://schemas.microsoft.com/office/powerpoint/2010/main" val="17999256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E79B1953-F67F-DF4F-B871-D0B861FC3011}" type="datetimeFigureOut">
              <a:rPr lang="en-US" smtClean="0"/>
              <a:t>11/9/2014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1F12CA0-B14D-D94F-AEA8-454CE07E40DB}" type="slidenum">
              <a:rPr lang="en-US" smtClean="0"/>
              <a:t>‹#›</a:t>
            </a:fld>
            <a:endParaRPr lang="en-US"/>
          </a:p>
        </p:txBody>
      </p:sp>
    </p:spTree>
    <p:extLst>
      <p:ext uri="{BB962C8B-B14F-4D97-AF65-F5344CB8AC3E}">
        <p14:creationId xmlns:p14="http://schemas.microsoft.com/office/powerpoint/2010/main" val="9130882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E79B1953-F67F-DF4F-B871-D0B861FC3011}" type="datetimeFigureOut">
              <a:rPr lang="en-US" smtClean="0"/>
              <a:t>11/9/2014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1F12CA0-B14D-D94F-AEA8-454CE07E40DB}" type="slidenum">
              <a:rPr lang="en-US" smtClean="0"/>
              <a:t>‹#›</a:t>
            </a:fld>
            <a:endParaRPr lang="en-US"/>
          </a:p>
        </p:txBody>
      </p:sp>
    </p:spTree>
    <p:extLst>
      <p:ext uri="{BB962C8B-B14F-4D97-AF65-F5344CB8AC3E}">
        <p14:creationId xmlns:p14="http://schemas.microsoft.com/office/powerpoint/2010/main" val="7870205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79B1953-F67F-DF4F-B871-D0B861FC3011}" type="datetimeFigureOut">
              <a:rPr lang="en-US" smtClean="0"/>
              <a:t>11/9/2014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1F12CA0-B14D-D94F-AEA8-454CE07E40DB}" type="slidenum">
              <a:rPr lang="en-US" smtClean="0"/>
              <a:t>‹#›</a:t>
            </a:fld>
            <a:endParaRPr lang="en-US"/>
          </a:p>
        </p:txBody>
      </p:sp>
    </p:spTree>
    <p:extLst>
      <p:ext uri="{BB962C8B-B14F-4D97-AF65-F5344CB8AC3E}">
        <p14:creationId xmlns:p14="http://schemas.microsoft.com/office/powerpoint/2010/main" val="2853526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79B1953-F67F-DF4F-B871-D0B861FC3011}" type="datetimeFigureOut">
              <a:rPr lang="en-US" smtClean="0"/>
              <a:t>11/9/2014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1F12CA0-B14D-D94F-AEA8-454CE07E40DB}" type="slidenum">
              <a:rPr lang="en-US" smtClean="0"/>
              <a:t>‹#›</a:t>
            </a:fld>
            <a:endParaRPr lang="en-US"/>
          </a:p>
        </p:txBody>
      </p:sp>
    </p:spTree>
    <p:extLst>
      <p:ext uri="{BB962C8B-B14F-4D97-AF65-F5344CB8AC3E}">
        <p14:creationId xmlns:p14="http://schemas.microsoft.com/office/powerpoint/2010/main" val="20876370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79B1953-F67F-DF4F-B871-D0B861FC3011}" type="datetimeFigureOut">
              <a:rPr lang="en-US" smtClean="0"/>
              <a:t>11/9/2014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1F12CA0-B14D-D94F-AEA8-454CE07E40DB}" type="slidenum">
              <a:rPr lang="en-US" smtClean="0"/>
              <a:t>‹#›</a:t>
            </a:fld>
            <a:endParaRPr lang="en-US"/>
          </a:p>
        </p:txBody>
      </p:sp>
    </p:spTree>
    <p:extLst>
      <p:ext uri="{BB962C8B-B14F-4D97-AF65-F5344CB8AC3E}">
        <p14:creationId xmlns:p14="http://schemas.microsoft.com/office/powerpoint/2010/main" val="1543372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79B1953-F67F-DF4F-B871-D0B861FC3011}" type="datetimeFigureOut">
              <a:rPr lang="en-US" smtClean="0"/>
              <a:t>11/9/2014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1F12CA0-B14D-D94F-AEA8-454CE07E40DB}" type="slidenum">
              <a:rPr lang="en-US" smtClean="0"/>
              <a:t>‹#›</a:t>
            </a:fld>
            <a:endParaRPr lang="en-US"/>
          </a:p>
        </p:txBody>
      </p:sp>
      <p:pic>
        <p:nvPicPr>
          <p:cNvPr id="7" name="Picture 6"/>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8285875" y="299891"/>
            <a:ext cx="400925" cy="546247"/>
          </a:xfrm>
          <a:prstGeom prst="rect">
            <a:avLst/>
          </a:prstGeom>
          <a:noFill/>
        </p:spPr>
      </p:pic>
    </p:spTree>
    <p:extLst>
      <p:ext uri="{BB962C8B-B14F-4D97-AF65-F5344CB8AC3E}">
        <p14:creationId xmlns:p14="http://schemas.microsoft.com/office/powerpoint/2010/main" val="105919385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5.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www.youtube.com/watch?v=rkRbebvoYqI" TargetMode="External"/><Relationship Id="rId2" Type="http://schemas.openxmlformats.org/officeDocument/2006/relationships/notesSlide" Target="../notesSlides/notesSlide20.xml"/><Relationship Id="rId1" Type="http://schemas.openxmlformats.org/officeDocument/2006/relationships/slideLayout" Target="../slideLayouts/slideLayout4.xml"/><Relationship Id="rId4" Type="http://schemas.openxmlformats.org/officeDocument/2006/relationships/image" Target="../media/image13.jpg"/></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4109120"/>
            <a:ext cx="7772400" cy="1470025"/>
          </a:xfrm>
        </p:spPr>
        <p:txBody>
          <a:bodyPr/>
          <a:lstStyle/>
          <a:p>
            <a:r>
              <a:rPr lang="en-US" b="1" dirty="0" smtClean="0"/>
              <a:t>Vision</a:t>
            </a:r>
            <a:endParaRPr lang="en-US" b="1" dirty="0"/>
          </a:p>
        </p:txBody>
      </p:sp>
      <p:sp>
        <p:nvSpPr>
          <p:cNvPr id="3" name="Subtitle 2"/>
          <p:cNvSpPr>
            <a:spLocks noGrp="1"/>
          </p:cNvSpPr>
          <p:nvPr>
            <p:ph type="subTitle" idx="1"/>
          </p:nvPr>
        </p:nvSpPr>
        <p:spPr>
          <a:xfrm>
            <a:off x="1371600" y="5124175"/>
            <a:ext cx="6400800" cy="1752600"/>
          </a:xfrm>
        </p:spPr>
        <p:txBody>
          <a:bodyPr/>
          <a:lstStyle/>
          <a:p>
            <a:r>
              <a:rPr lang="en-US" dirty="0" smtClean="0"/>
              <a:t>[Class Section Number]</a:t>
            </a:r>
          </a:p>
          <a:p>
            <a:r>
              <a:rPr lang="en-US" dirty="0" smtClean="0"/>
              <a:t>[Instructor Name]</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56217" y="363764"/>
            <a:ext cx="5231566" cy="3923675"/>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58294" y="6274980"/>
            <a:ext cx="1227411" cy="429442"/>
          </a:xfrm>
          <a:prstGeom prst="rect">
            <a:avLst/>
          </a:prstGeom>
        </p:spPr>
      </p:pic>
    </p:spTree>
    <p:extLst>
      <p:ext uri="{BB962C8B-B14F-4D97-AF65-F5344CB8AC3E}">
        <p14:creationId xmlns:p14="http://schemas.microsoft.com/office/powerpoint/2010/main" val="63362648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u="sng" dirty="0" smtClean="0"/>
              <a:t>Overview</a:t>
            </a:r>
            <a:endParaRPr lang="en-US" b="1" u="sng" dirty="0"/>
          </a:p>
        </p:txBody>
      </p:sp>
      <p:sp>
        <p:nvSpPr>
          <p:cNvPr id="3" name="Content Placeholder 2"/>
          <p:cNvSpPr>
            <a:spLocks noGrp="1"/>
          </p:cNvSpPr>
          <p:nvPr>
            <p:ph idx="1"/>
          </p:nvPr>
        </p:nvSpPr>
        <p:spPr/>
        <p:txBody>
          <a:bodyPr/>
          <a:lstStyle/>
          <a:p>
            <a:r>
              <a:rPr lang="en-US" dirty="0" smtClean="0">
                <a:solidFill>
                  <a:schemeClr val="bg1">
                    <a:lumMod val="75000"/>
                  </a:schemeClr>
                </a:solidFill>
              </a:rPr>
              <a:t>What is Vision?</a:t>
            </a:r>
          </a:p>
          <a:p>
            <a:r>
              <a:rPr lang="en-US" dirty="0" smtClean="0">
                <a:solidFill>
                  <a:schemeClr val="bg1">
                    <a:lumMod val="75000"/>
                  </a:schemeClr>
                </a:solidFill>
              </a:rPr>
              <a:t>Contrast is Key</a:t>
            </a:r>
          </a:p>
          <a:p>
            <a:r>
              <a:rPr lang="en-US" dirty="0" smtClean="0">
                <a:solidFill>
                  <a:schemeClr val="bg1">
                    <a:lumMod val="75000"/>
                  </a:schemeClr>
                </a:solidFill>
              </a:rPr>
              <a:t>Sensitivity to Light</a:t>
            </a:r>
          </a:p>
          <a:p>
            <a:r>
              <a:rPr lang="en-US" b="1" dirty="0" smtClean="0"/>
              <a:t>Reconstruction</a:t>
            </a:r>
          </a:p>
          <a:p>
            <a:r>
              <a:rPr lang="en-US" dirty="0" smtClean="0">
                <a:solidFill>
                  <a:schemeClr val="bg1">
                    <a:lumMod val="75000"/>
                  </a:schemeClr>
                </a:solidFill>
              </a:rPr>
              <a:t>Color</a:t>
            </a:r>
          </a:p>
          <a:p>
            <a:r>
              <a:rPr lang="en-US" dirty="0" smtClean="0">
                <a:solidFill>
                  <a:schemeClr val="bg1">
                    <a:lumMod val="75000"/>
                  </a:schemeClr>
                </a:solidFill>
              </a:rPr>
              <a:t>Integration</a:t>
            </a:r>
          </a:p>
          <a:p>
            <a:endParaRPr lang="en-US" dirty="0" smtClean="0"/>
          </a:p>
          <a:p>
            <a:endParaRPr lang="en-US" dirty="0" smtClean="0"/>
          </a:p>
          <a:p>
            <a:endParaRPr lang="en-US" dirty="0"/>
          </a:p>
        </p:txBody>
      </p:sp>
    </p:spTree>
    <p:extLst>
      <p:ext uri="{BB962C8B-B14F-4D97-AF65-F5344CB8AC3E}">
        <p14:creationId xmlns:p14="http://schemas.microsoft.com/office/powerpoint/2010/main" val="154813517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u="sng" dirty="0" smtClean="0"/>
              <a:t>Reconstruction</a:t>
            </a:r>
            <a:endParaRPr lang="en-US" b="1" u="sng" dirty="0"/>
          </a:p>
        </p:txBody>
      </p:sp>
      <p:pic>
        <p:nvPicPr>
          <p:cNvPr id="6" name="Picture 5"/>
          <p:cNvPicPr>
            <a:picLocks noChangeAspect="1"/>
          </p:cNvPicPr>
          <p:nvPr/>
        </p:nvPicPr>
        <p:blipFill>
          <a:blip r:embed="rId3"/>
          <a:stretch>
            <a:fillRect/>
          </a:stretch>
        </p:blipFill>
        <p:spPr>
          <a:xfrm>
            <a:off x="2832783" y="3509721"/>
            <a:ext cx="3478434" cy="3137547"/>
          </a:xfrm>
          <a:prstGeom prst="rect">
            <a:avLst/>
          </a:prstGeom>
        </p:spPr>
      </p:pic>
      <p:grpSp>
        <p:nvGrpSpPr>
          <p:cNvPr id="18" name="Group 17"/>
          <p:cNvGrpSpPr/>
          <p:nvPr/>
        </p:nvGrpSpPr>
        <p:grpSpPr>
          <a:xfrm>
            <a:off x="457200" y="1788031"/>
            <a:ext cx="1703164" cy="1325562"/>
            <a:chOff x="457200" y="1417638"/>
            <a:chExt cx="1703164" cy="1325562"/>
          </a:xfrm>
        </p:grpSpPr>
        <p:sp>
          <p:nvSpPr>
            <p:cNvPr id="3" name="Rectangle 2"/>
            <p:cNvSpPr/>
            <p:nvPr/>
          </p:nvSpPr>
          <p:spPr>
            <a:xfrm>
              <a:off x="457200" y="1417638"/>
              <a:ext cx="1325562" cy="1325562"/>
            </a:xfrm>
            <a:prstGeom prst="rect">
              <a:avLst/>
            </a:prstGeom>
            <a:solidFill>
              <a:schemeClr val="bg1"/>
            </a:solidFill>
            <a:ln w="31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smtClean="0">
                  <a:solidFill>
                    <a:srgbClr val="C00000"/>
                  </a:solidFill>
                </a:rPr>
                <a:t>Neurons</a:t>
              </a:r>
              <a:endParaRPr lang="en-US" sz="2400" b="1" dirty="0">
                <a:solidFill>
                  <a:srgbClr val="C00000"/>
                </a:solidFill>
              </a:endParaRPr>
            </a:p>
          </p:txBody>
        </p:sp>
        <p:sp>
          <p:nvSpPr>
            <p:cNvPr id="4" name="Right Arrow 3"/>
            <p:cNvSpPr/>
            <p:nvPr/>
          </p:nvSpPr>
          <p:spPr>
            <a:xfrm>
              <a:off x="1798414" y="1804194"/>
              <a:ext cx="361950" cy="552450"/>
            </a:xfrm>
            <a:prstGeom prst="rightArrow">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2" name="Rectangle 11"/>
          <p:cNvSpPr/>
          <p:nvPr/>
        </p:nvSpPr>
        <p:spPr>
          <a:xfrm>
            <a:off x="6447470" y="1821286"/>
            <a:ext cx="2123580" cy="1325562"/>
          </a:xfrm>
          <a:prstGeom prst="rect">
            <a:avLst/>
          </a:prstGeom>
          <a:solidFill>
            <a:schemeClr val="bg1"/>
          </a:solidFill>
          <a:ln w="31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r>
              <a:rPr lang="en-US" sz="2400" b="1" dirty="0" smtClean="0">
                <a:solidFill>
                  <a:srgbClr val="C00000"/>
                </a:solidFill>
              </a:rPr>
              <a:t>Primary Visual Cortex</a:t>
            </a:r>
            <a:endParaRPr lang="en-US" sz="2400" b="1" dirty="0">
              <a:solidFill>
                <a:srgbClr val="C00000"/>
              </a:solidFill>
            </a:endParaRPr>
          </a:p>
        </p:txBody>
      </p:sp>
      <p:grpSp>
        <p:nvGrpSpPr>
          <p:cNvPr id="20" name="Group 19"/>
          <p:cNvGrpSpPr/>
          <p:nvPr/>
        </p:nvGrpSpPr>
        <p:grpSpPr>
          <a:xfrm>
            <a:off x="4101370" y="1788031"/>
            <a:ext cx="2341611" cy="1325562"/>
            <a:chOff x="4101370" y="1417638"/>
            <a:chExt cx="2341611" cy="1325562"/>
          </a:xfrm>
        </p:grpSpPr>
        <p:sp>
          <p:nvSpPr>
            <p:cNvPr id="11" name="Rectangle 10"/>
            <p:cNvSpPr/>
            <p:nvPr/>
          </p:nvSpPr>
          <p:spPr>
            <a:xfrm>
              <a:off x="4101370" y="1417638"/>
              <a:ext cx="1968086" cy="1325562"/>
            </a:xfrm>
            <a:prstGeom prst="rect">
              <a:avLst/>
            </a:prstGeom>
            <a:solidFill>
              <a:schemeClr val="bg1"/>
            </a:solidFill>
            <a:ln w="31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r>
                <a:rPr lang="en-US" sz="2400" b="1" dirty="0" smtClean="0">
                  <a:solidFill>
                    <a:srgbClr val="C00000"/>
                  </a:solidFill>
                </a:rPr>
                <a:t>Reflexive Eye Movements</a:t>
              </a:r>
              <a:endParaRPr lang="en-US" sz="2400" b="1" dirty="0">
                <a:solidFill>
                  <a:srgbClr val="C00000"/>
                </a:solidFill>
              </a:endParaRPr>
            </a:p>
          </p:txBody>
        </p:sp>
        <p:sp>
          <p:nvSpPr>
            <p:cNvPr id="13" name="Right Arrow 12"/>
            <p:cNvSpPr/>
            <p:nvPr/>
          </p:nvSpPr>
          <p:spPr>
            <a:xfrm>
              <a:off x="6081031" y="1847021"/>
              <a:ext cx="361950" cy="552450"/>
            </a:xfrm>
            <a:prstGeom prst="rightArrow">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9" name="Group 18"/>
          <p:cNvGrpSpPr/>
          <p:nvPr/>
        </p:nvGrpSpPr>
        <p:grpSpPr>
          <a:xfrm>
            <a:off x="2172352" y="1788031"/>
            <a:ext cx="1911758" cy="1325562"/>
            <a:chOff x="2172352" y="1417638"/>
            <a:chExt cx="1911758" cy="1325562"/>
          </a:xfrm>
        </p:grpSpPr>
        <p:sp>
          <p:nvSpPr>
            <p:cNvPr id="10" name="Rectangle 9"/>
            <p:cNvSpPr/>
            <p:nvPr/>
          </p:nvSpPr>
          <p:spPr>
            <a:xfrm>
              <a:off x="2172352" y="1417638"/>
              <a:ext cx="1539428" cy="1325562"/>
            </a:xfrm>
            <a:prstGeom prst="rect">
              <a:avLst/>
            </a:prstGeom>
            <a:solidFill>
              <a:schemeClr val="bg1"/>
            </a:solidFill>
            <a:ln w="31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smtClean="0">
                  <a:solidFill>
                    <a:srgbClr val="C00000"/>
                  </a:solidFill>
                </a:rPr>
                <a:t>Thalamus</a:t>
              </a:r>
              <a:endParaRPr lang="en-US" sz="2400" b="1" dirty="0">
                <a:solidFill>
                  <a:srgbClr val="C00000"/>
                </a:solidFill>
              </a:endParaRPr>
            </a:p>
          </p:txBody>
        </p:sp>
        <p:sp>
          <p:nvSpPr>
            <p:cNvPr id="14" name="Right Arrow 13"/>
            <p:cNvSpPr/>
            <p:nvPr/>
          </p:nvSpPr>
          <p:spPr>
            <a:xfrm>
              <a:off x="3722160" y="1837449"/>
              <a:ext cx="361950" cy="552450"/>
            </a:xfrm>
            <a:prstGeom prst="rightArrow">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717038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u="sng" dirty="0" smtClean="0"/>
              <a:t>Reconstruction:</a:t>
            </a:r>
            <a:br>
              <a:rPr lang="en-US" b="1" u="sng" dirty="0" smtClean="0"/>
            </a:br>
            <a:r>
              <a:rPr lang="en-US" b="1" u="sng" dirty="0" smtClean="0"/>
              <a:t>Primary Visual Cortex</a:t>
            </a:r>
            <a:endParaRPr lang="en-US" b="1" u="sng" dirty="0"/>
          </a:p>
        </p:txBody>
      </p:sp>
      <p:sp>
        <p:nvSpPr>
          <p:cNvPr id="4" name="Text Placeholder 3"/>
          <p:cNvSpPr>
            <a:spLocks noGrp="1"/>
          </p:cNvSpPr>
          <p:nvPr>
            <p:ph type="body" idx="1"/>
          </p:nvPr>
        </p:nvSpPr>
        <p:spPr>
          <a:xfrm>
            <a:off x="769717" y="1535113"/>
            <a:ext cx="4040188" cy="639762"/>
          </a:xfrm>
        </p:spPr>
        <p:txBody>
          <a:bodyPr>
            <a:normAutofit/>
          </a:bodyPr>
          <a:lstStyle/>
          <a:p>
            <a:r>
              <a:rPr lang="en-US" sz="3200" dirty="0" smtClean="0"/>
              <a:t>Ventral Pathway</a:t>
            </a:r>
            <a:endParaRPr lang="en-US" sz="3200" dirty="0"/>
          </a:p>
        </p:txBody>
      </p:sp>
      <p:sp>
        <p:nvSpPr>
          <p:cNvPr id="5" name="Content Placeholder 4"/>
          <p:cNvSpPr>
            <a:spLocks noGrp="1"/>
          </p:cNvSpPr>
          <p:nvPr>
            <p:ph sz="half" idx="2"/>
          </p:nvPr>
        </p:nvSpPr>
        <p:spPr>
          <a:xfrm>
            <a:off x="769717" y="2174875"/>
            <a:ext cx="4040188" cy="3951288"/>
          </a:xfrm>
        </p:spPr>
        <p:txBody>
          <a:bodyPr/>
          <a:lstStyle/>
          <a:p>
            <a:pPr marL="0" indent="0">
              <a:buNone/>
            </a:pPr>
            <a:r>
              <a:rPr lang="en-US" b="1" dirty="0" smtClean="0"/>
              <a:t>“What Pathway”</a:t>
            </a:r>
            <a:endParaRPr lang="en-US" b="1" dirty="0"/>
          </a:p>
          <a:p>
            <a:pPr>
              <a:buFont typeface="Wingdings" panose="05000000000000000000" pitchFamily="2" charset="2"/>
              <a:buChar char="§"/>
            </a:pPr>
            <a:r>
              <a:rPr lang="en-US" dirty="0" smtClean="0"/>
              <a:t>	Recognition</a:t>
            </a:r>
            <a:endParaRPr lang="en-US" dirty="0"/>
          </a:p>
        </p:txBody>
      </p:sp>
      <p:sp>
        <p:nvSpPr>
          <p:cNvPr id="6" name="Text Placeholder 5"/>
          <p:cNvSpPr>
            <a:spLocks noGrp="1"/>
          </p:cNvSpPr>
          <p:nvPr>
            <p:ph type="body" sz="quarter" idx="3"/>
          </p:nvPr>
        </p:nvSpPr>
        <p:spPr>
          <a:xfrm>
            <a:off x="4876519" y="1535113"/>
            <a:ext cx="4041775" cy="639762"/>
          </a:xfrm>
        </p:spPr>
        <p:txBody>
          <a:bodyPr>
            <a:normAutofit/>
          </a:bodyPr>
          <a:lstStyle/>
          <a:p>
            <a:r>
              <a:rPr lang="en-US" sz="3200" dirty="0" smtClean="0"/>
              <a:t>Dorsal Pathway</a:t>
            </a:r>
            <a:endParaRPr lang="en-US" sz="3200" dirty="0"/>
          </a:p>
        </p:txBody>
      </p:sp>
      <p:sp>
        <p:nvSpPr>
          <p:cNvPr id="7" name="Content Placeholder 6"/>
          <p:cNvSpPr>
            <a:spLocks noGrp="1"/>
          </p:cNvSpPr>
          <p:nvPr>
            <p:ph sz="quarter" idx="4"/>
          </p:nvPr>
        </p:nvSpPr>
        <p:spPr>
          <a:xfrm>
            <a:off x="4876519" y="2174875"/>
            <a:ext cx="4041775" cy="3951288"/>
          </a:xfrm>
        </p:spPr>
        <p:txBody>
          <a:bodyPr/>
          <a:lstStyle/>
          <a:p>
            <a:pPr marL="0" indent="0">
              <a:buNone/>
            </a:pPr>
            <a:r>
              <a:rPr lang="en-US" b="1" dirty="0" smtClean="0"/>
              <a:t>“Where and How Pathway”</a:t>
            </a:r>
          </a:p>
          <a:p>
            <a:pPr>
              <a:buFont typeface="Wingdings" panose="05000000000000000000" pitchFamily="2" charset="2"/>
              <a:buChar char="§"/>
            </a:pPr>
            <a:r>
              <a:rPr lang="en-US" dirty="0" smtClean="0"/>
              <a:t>Self &amp; Object Motion</a:t>
            </a:r>
          </a:p>
          <a:p>
            <a:pPr marL="0" indent="0">
              <a:buNone/>
            </a:pPr>
            <a:endParaRPr lang="en-US" dirty="0">
              <a:solidFill>
                <a:srgbClr val="FF0000"/>
              </a:solidFill>
            </a:endParaRPr>
          </a:p>
        </p:txBody>
      </p:sp>
      <p:pic>
        <p:nvPicPr>
          <p:cNvPr id="9" name="Picture 8"/>
          <p:cNvPicPr>
            <a:picLocks noChangeAspect="1"/>
          </p:cNvPicPr>
          <p:nvPr/>
        </p:nvPicPr>
        <p:blipFill rotWithShape="1">
          <a:blip r:embed="rId3"/>
          <a:srcRect b="10582"/>
          <a:stretch/>
        </p:blipFill>
        <p:spPr>
          <a:xfrm>
            <a:off x="769717" y="3152522"/>
            <a:ext cx="2588609" cy="3086232"/>
          </a:xfrm>
          <a:prstGeom prst="rect">
            <a:avLst/>
          </a:prstGeom>
        </p:spPr>
      </p:pic>
      <p:pic>
        <p:nvPicPr>
          <p:cNvPr id="10" name="Picture 9"/>
          <p:cNvPicPr>
            <a:picLocks noChangeAspect="1"/>
          </p:cNvPicPr>
          <p:nvPr/>
        </p:nvPicPr>
        <p:blipFill rotWithShape="1">
          <a:blip r:embed="rId4"/>
          <a:srcRect t="9268" b="2321"/>
          <a:stretch/>
        </p:blipFill>
        <p:spPr>
          <a:xfrm>
            <a:off x="4961662" y="3187246"/>
            <a:ext cx="2588609" cy="3051508"/>
          </a:xfrm>
          <a:prstGeom prst="rect">
            <a:avLst/>
          </a:prstGeom>
        </p:spPr>
      </p:pic>
    </p:spTree>
    <p:extLst>
      <p:ext uri="{BB962C8B-B14F-4D97-AF65-F5344CB8AC3E}">
        <p14:creationId xmlns:p14="http://schemas.microsoft.com/office/powerpoint/2010/main" val="277193930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u="sng" dirty="0" smtClean="0"/>
              <a:t>Reconstruction</a:t>
            </a:r>
            <a:endParaRPr lang="en-US" b="1" u="sng" dirty="0"/>
          </a:p>
        </p:txBody>
      </p:sp>
      <p:sp>
        <p:nvSpPr>
          <p:cNvPr id="7" name="Content Placeholder 6"/>
          <p:cNvSpPr>
            <a:spLocks noGrp="1"/>
          </p:cNvSpPr>
          <p:nvPr>
            <p:ph sz="half" idx="1"/>
          </p:nvPr>
        </p:nvSpPr>
        <p:spPr>
          <a:xfrm>
            <a:off x="5006051" y="1600200"/>
            <a:ext cx="4038600" cy="4525963"/>
          </a:xfrm>
        </p:spPr>
        <p:txBody>
          <a:bodyPr/>
          <a:lstStyle/>
          <a:p>
            <a:pPr marL="0" indent="0">
              <a:buNone/>
            </a:pPr>
            <a:r>
              <a:rPr lang="en-US" sz="3200" b="1" dirty="0" smtClean="0"/>
              <a:t>Binocular Advantage</a:t>
            </a:r>
          </a:p>
          <a:p>
            <a:pPr lvl="1" indent="-342900">
              <a:buFont typeface="Wingdings" panose="05000000000000000000" pitchFamily="2" charset="2"/>
              <a:buChar char="§"/>
            </a:pPr>
            <a:r>
              <a:rPr lang="en-US" sz="2800" dirty="0" smtClean="0"/>
              <a:t>Creates 3D Image</a:t>
            </a:r>
          </a:p>
          <a:p>
            <a:pPr lvl="1" indent="-342900">
              <a:buFont typeface="Wingdings" panose="05000000000000000000" pitchFamily="2" charset="2"/>
              <a:buChar char="§"/>
            </a:pPr>
            <a:r>
              <a:rPr lang="en-US" sz="2800" dirty="0" smtClean="0"/>
              <a:t>Volume </a:t>
            </a:r>
          </a:p>
          <a:p>
            <a:pPr lvl="1" indent="-342900">
              <a:buFont typeface="Wingdings" panose="05000000000000000000" pitchFamily="2" charset="2"/>
              <a:buChar char="§"/>
            </a:pPr>
            <a:r>
              <a:rPr lang="en-US" sz="2800" dirty="0" smtClean="0"/>
              <a:t>Distance</a:t>
            </a:r>
          </a:p>
          <a:p>
            <a:pPr lvl="1" indent="-342900">
              <a:buFont typeface="Wingdings" panose="05000000000000000000" pitchFamily="2" charset="2"/>
              <a:buChar char="§"/>
            </a:pPr>
            <a:r>
              <a:rPr lang="en-US" sz="2800" dirty="0" smtClean="0"/>
              <a:t>Size</a:t>
            </a:r>
          </a:p>
          <a:p>
            <a:pPr marL="400050" lvl="1" indent="0">
              <a:buNone/>
            </a:pP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9920" y="1600200"/>
            <a:ext cx="3790950" cy="5054600"/>
          </a:xfrm>
          <a:prstGeom prst="rect">
            <a:avLst/>
          </a:prstGeom>
        </p:spPr>
      </p:pic>
    </p:spTree>
    <p:extLst>
      <p:ext uri="{BB962C8B-B14F-4D97-AF65-F5344CB8AC3E}">
        <p14:creationId xmlns:p14="http://schemas.microsoft.com/office/powerpoint/2010/main" val="19785570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u="sng" dirty="0" smtClean="0"/>
              <a:t>Overview</a:t>
            </a:r>
            <a:endParaRPr lang="en-US" b="1" u="sng" dirty="0"/>
          </a:p>
        </p:txBody>
      </p:sp>
      <p:sp>
        <p:nvSpPr>
          <p:cNvPr id="3" name="Content Placeholder 2"/>
          <p:cNvSpPr>
            <a:spLocks noGrp="1"/>
          </p:cNvSpPr>
          <p:nvPr>
            <p:ph idx="1"/>
          </p:nvPr>
        </p:nvSpPr>
        <p:spPr/>
        <p:txBody>
          <a:bodyPr/>
          <a:lstStyle/>
          <a:p>
            <a:r>
              <a:rPr lang="en-US" dirty="0" smtClean="0">
                <a:solidFill>
                  <a:schemeClr val="bg1">
                    <a:lumMod val="75000"/>
                  </a:schemeClr>
                </a:solidFill>
              </a:rPr>
              <a:t>What is vision?</a:t>
            </a:r>
          </a:p>
          <a:p>
            <a:r>
              <a:rPr lang="en-US" dirty="0" smtClean="0">
                <a:solidFill>
                  <a:schemeClr val="bg1">
                    <a:lumMod val="75000"/>
                  </a:schemeClr>
                </a:solidFill>
              </a:rPr>
              <a:t>Contrast is Key</a:t>
            </a:r>
          </a:p>
          <a:p>
            <a:r>
              <a:rPr lang="en-US" dirty="0" smtClean="0">
                <a:solidFill>
                  <a:schemeClr val="bg1">
                    <a:lumMod val="75000"/>
                  </a:schemeClr>
                </a:solidFill>
              </a:rPr>
              <a:t>Sensitivity to Light</a:t>
            </a:r>
          </a:p>
          <a:p>
            <a:r>
              <a:rPr lang="en-US" dirty="0" smtClean="0">
                <a:solidFill>
                  <a:schemeClr val="bg1">
                    <a:lumMod val="75000"/>
                  </a:schemeClr>
                </a:solidFill>
              </a:rPr>
              <a:t>Reconstruction</a:t>
            </a:r>
          </a:p>
          <a:p>
            <a:r>
              <a:rPr lang="en-US" b="1" dirty="0" smtClean="0"/>
              <a:t>Color</a:t>
            </a:r>
          </a:p>
          <a:p>
            <a:r>
              <a:rPr lang="en-US" dirty="0" smtClean="0">
                <a:solidFill>
                  <a:schemeClr val="bg1">
                    <a:lumMod val="75000"/>
                  </a:schemeClr>
                </a:solidFill>
              </a:rPr>
              <a:t>Integration</a:t>
            </a:r>
          </a:p>
          <a:p>
            <a:endParaRPr lang="en-US" dirty="0" smtClean="0"/>
          </a:p>
          <a:p>
            <a:endParaRPr lang="en-US" dirty="0" smtClean="0"/>
          </a:p>
          <a:p>
            <a:endParaRPr lang="en-US" dirty="0"/>
          </a:p>
        </p:txBody>
      </p:sp>
    </p:spTree>
    <p:extLst>
      <p:ext uri="{BB962C8B-B14F-4D97-AF65-F5344CB8AC3E}">
        <p14:creationId xmlns:p14="http://schemas.microsoft.com/office/powerpoint/2010/main" val="154813517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u="sng" dirty="0" smtClean="0"/>
              <a:t>Color: Photoreceptors</a:t>
            </a:r>
            <a:endParaRPr lang="en-US" b="1" u="sng" dirty="0"/>
          </a:p>
        </p:txBody>
      </p:sp>
      <p:sp>
        <p:nvSpPr>
          <p:cNvPr id="3" name="Content Placeholder 2"/>
          <p:cNvSpPr>
            <a:spLocks noGrp="1"/>
          </p:cNvSpPr>
          <p:nvPr>
            <p:ph sz="half" idx="1"/>
          </p:nvPr>
        </p:nvSpPr>
        <p:spPr/>
        <p:txBody>
          <a:bodyPr/>
          <a:lstStyle/>
          <a:p>
            <a:pPr marL="0" indent="0">
              <a:buNone/>
            </a:pPr>
            <a:r>
              <a:rPr lang="en-US" b="1" dirty="0" smtClean="0"/>
              <a:t>Color varies by species.</a:t>
            </a:r>
          </a:p>
          <a:p>
            <a:pPr marL="0" indent="0">
              <a:buNone/>
            </a:pPr>
            <a:r>
              <a:rPr lang="en-US" b="1" dirty="0" smtClean="0"/>
              <a:t>Quiz</a:t>
            </a:r>
          </a:p>
          <a:p>
            <a:pPr marL="0" indent="0">
              <a:buNone/>
            </a:pPr>
            <a:r>
              <a:rPr lang="en-US" sz="3200" b="1" dirty="0" smtClean="0">
                <a:solidFill>
                  <a:srgbClr val="00B0F0"/>
                </a:solidFill>
              </a:rPr>
              <a:t>2, 3, 4, 16</a:t>
            </a:r>
          </a:p>
          <a:p>
            <a:pPr marL="0" indent="0">
              <a:buNone/>
            </a:pPr>
            <a:endParaRPr lang="en-US" dirty="0" smtClean="0"/>
          </a:p>
          <a:p>
            <a:pPr>
              <a:buFont typeface="Wingdings" panose="05000000000000000000" pitchFamily="2" charset="2"/>
              <a:buChar char="§"/>
            </a:pPr>
            <a:r>
              <a:rPr lang="en-US" dirty="0" smtClean="0"/>
              <a:t>Chickens</a:t>
            </a:r>
          </a:p>
          <a:p>
            <a:pPr>
              <a:buFont typeface="Wingdings" panose="05000000000000000000" pitchFamily="2" charset="2"/>
              <a:buChar char="§"/>
            </a:pPr>
            <a:r>
              <a:rPr lang="en-US" dirty="0" smtClean="0"/>
              <a:t>Mantis Shrimp</a:t>
            </a:r>
          </a:p>
          <a:p>
            <a:pPr>
              <a:buFont typeface="Wingdings" panose="05000000000000000000" pitchFamily="2" charset="2"/>
              <a:buChar char="§"/>
            </a:pPr>
            <a:r>
              <a:rPr lang="en-US" dirty="0" smtClean="0"/>
              <a:t>Dogs</a:t>
            </a:r>
          </a:p>
          <a:p>
            <a:pPr>
              <a:buFont typeface="Wingdings" panose="05000000000000000000" pitchFamily="2" charset="2"/>
              <a:buChar char="§"/>
            </a:pPr>
            <a:r>
              <a:rPr lang="en-US" dirty="0" smtClean="0"/>
              <a:t>Humans</a:t>
            </a:r>
          </a:p>
          <a:p>
            <a:pPr marL="0" indent="0">
              <a:buNone/>
            </a:pPr>
            <a:endParaRPr lang="en-US" dirty="0"/>
          </a:p>
          <a:p>
            <a:pPr marL="400050" lvl="1" indent="0">
              <a:buNone/>
            </a:pPr>
            <a:endParaRPr lang="en-US" dirty="0"/>
          </a:p>
        </p:txBody>
      </p:sp>
      <p:sp>
        <p:nvSpPr>
          <p:cNvPr id="5" name="Oval 4"/>
          <p:cNvSpPr/>
          <p:nvPr/>
        </p:nvSpPr>
        <p:spPr>
          <a:xfrm>
            <a:off x="5889876" y="1481300"/>
            <a:ext cx="974087" cy="946736"/>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5402832" y="2300711"/>
            <a:ext cx="974087" cy="946736"/>
          </a:xfrm>
          <a:prstGeom prst="ellipse">
            <a:avLst/>
          </a:prstGeom>
          <a:solidFill>
            <a:srgbClr val="0000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6388577" y="2300711"/>
            <a:ext cx="974087" cy="946736"/>
          </a:xfrm>
          <a:prstGeom prst="ellipse">
            <a:avLst/>
          </a:prstGeom>
          <a:solidFill>
            <a:srgbClr val="008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Content Placeholder 2"/>
          <p:cNvSpPr>
            <a:spLocks noGrp="1"/>
          </p:cNvSpPr>
          <p:nvPr>
            <p:ph sz="half" idx="1"/>
          </p:nvPr>
        </p:nvSpPr>
        <p:spPr>
          <a:xfrm>
            <a:off x="4844662" y="3535346"/>
            <a:ext cx="4038600" cy="4525963"/>
          </a:xfrm>
        </p:spPr>
        <p:txBody>
          <a:bodyPr/>
          <a:lstStyle/>
          <a:p>
            <a:pPr marL="0" indent="0">
              <a:buNone/>
            </a:pPr>
            <a:r>
              <a:rPr lang="en-US" b="1" dirty="0" err="1" smtClean="0"/>
              <a:t>Trichromacy</a:t>
            </a:r>
            <a:r>
              <a:rPr lang="en-US" b="1" dirty="0" smtClean="0"/>
              <a:t> Theory</a:t>
            </a:r>
          </a:p>
          <a:p>
            <a:pPr marL="400050" lvl="1" indent="0">
              <a:buNone/>
            </a:pPr>
            <a:r>
              <a:rPr lang="en-US" dirty="0" smtClean="0"/>
              <a:t>S-cones </a:t>
            </a:r>
            <a:r>
              <a:rPr lang="en-US" dirty="0" smtClean="0">
                <a:latin typeface="Wingdings"/>
                <a:ea typeface="Wingdings"/>
                <a:cs typeface="Wingdings"/>
                <a:sym typeface="Wingdings"/>
              </a:rPr>
              <a:t></a:t>
            </a:r>
            <a:r>
              <a:rPr lang="en-US" dirty="0" smtClean="0"/>
              <a:t> </a:t>
            </a:r>
          </a:p>
          <a:p>
            <a:pPr marL="400050" lvl="1" indent="0">
              <a:buNone/>
            </a:pPr>
            <a:r>
              <a:rPr lang="en-US" dirty="0" smtClean="0"/>
              <a:t>M-cones </a:t>
            </a:r>
            <a:r>
              <a:rPr lang="en-US" dirty="0" smtClean="0">
                <a:latin typeface="Wingdings"/>
                <a:ea typeface="Wingdings"/>
                <a:cs typeface="Wingdings"/>
                <a:sym typeface="Wingdings"/>
              </a:rPr>
              <a:t></a:t>
            </a:r>
            <a:r>
              <a:rPr lang="en-US" dirty="0" smtClean="0"/>
              <a:t> </a:t>
            </a:r>
          </a:p>
          <a:p>
            <a:pPr marL="400050" lvl="1" indent="0">
              <a:buNone/>
            </a:pPr>
            <a:r>
              <a:rPr lang="en-US" dirty="0" smtClean="0"/>
              <a:t>L-cones </a:t>
            </a:r>
            <a:r>
              <a:rPr lang="en-US" dirty="0" smtClean="0">
                <a:latin typeface="Wingdings"/>
                <a:ea typeface="Wingdings"/>
                <a:cs typeface="Wingdings"/>
                <a:sym typeface="Wingdings"/>
              </a:rPr>
              <a:t></a:t>
            </a:r>
            <a:r>
              <a:rPr lang="en-US" dirty="0" smtClean="0"/>
              <a:t> </a:t>
            </a:r>
          </a:p>
          <a:p>
            <a:pPr marL="400050" lvl="1" indent="0">
              <a:buNone/>
            </a:pPr>
            <a:endParaRPr lang="en-US" dirty="0" smtClean="0"/>
          </a:p>
          <a:p>
            <a:pPr marL="400050" lvl="1" indent="0">
              <a:buNone/>
            </a:pPr>
            <a:endParaRPr lang="en-US" dirty="0"/>
          </a:p>
        </p:txBody>
      </p:sp>
      <p:grpSp>
        <p:nvGrpSpPr>
          <p:cNvPr id="6" name="Group 5"/>
          <p:cNvGrpSpPr/>
          <p:nvPr/>
        </p:nvGrpSpPr>
        <p:grpSpPr>
          <a:xfrm>
            <a:off x="6716767" y="4042144"/>
            <a:ext cx="535564" cy="1261724"/>
            <a:chOff x="6716767" y="4042144"/>
            <a:chExt cx="535564" cy="1261724"/>
          </a:xfrm>
        </p:grpSpPr>
        <p:sp>
          <p:nvSpPr>
            <p:cNvPr id="11" name="Oval 10"/>
            <p:cNvSpPr/>
            <p:nvPr/>
          </p:nvSpPr>
          <p:spPr>
            <a:xfrm>
              <a:off x="6729124" y="4042144"/>
              <a:ext cx="388368" cy="377463"/>
            </a:xfrm>
            <a:prstGeom prst="ellipse">
              <a:avLst/>
            </a:prstGeom>
            <a:solidFill>
              <a:srgbClr val="0000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Oval 12"/>
            <p:cNvSpPr/>
            <p:nvPr/>
          </p:nvSpPr>
          <p:spPr>
            <a:xfrm>
              <a:off x="6863963" y="4502103"/>
              <a:ext cx="388368" cy="377463"/>
            </a:xfrm>
            <a:prstGeom prst="ellipse">
              <a:avLst/>
            </a:prstGeom>
            <a:solidFill>
              <a:srgbClr val="008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Oval 13"/>
            <p:cNvSpPr/>
            <p:nvPr/>
          </p:nvSpPr>
          <p:spPr>
            <a:xfrm>
              <a:off x="6716767" y="4926405"/>
              <a:ext cx="388368" cy="377463"/>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447611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xEl>
                                              <p:pRg st="0" end="0"/>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xEl>
                                              <p:pRg st="1" end="1"/>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
                                            <p:txEl>
                                              <p:pRg st="2" end="2"/>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
                                            <p:txEl>
                                              <p:pRg st="3" end="3"/>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8938"/>
            <a:ext cx="8229600" cy="1143000"/>
          </a:xfrm>
        </p:spPr>
        <p:txBody>
          <a:bodyPr/>
          <a:lstStyle/>
          <a:p>
            <a:r>
              <a:rPr lang="en-US" b="1" u="sng" dirty="0" smtClean="0"/>
              <a:t>Color: Opponent Process Theory </a:t>
            </a:r>
            <a:endParaRPr lang="en-US" b="1" u="sng" dirty="0"/>
          </a:p>
        </p:txBody>
      </p:sp>
      <p:sp>
        <p:nvSpPr>
          <p:cNvPr id="3" name="Content Placeholder 2"/>
          <p:cNvSpPr>
            <a:spLocks noGrp="1"/>
          </p:cNvSpPr>
          <p:nvPr>
            <p:ph sz="half" idx="1"/>
          </p:nvPr>
        </p:nvSpPr>
        <p:spPr>
          <a:xfrm>
            <a:off x="457199" y="1600200"/>
            <a:ext cx="6153665" cy="4525963"/>
          </a:xfrm>
        </p:spPr>
        <p:txBody>
          <a:bodyPr>
            <a:normAutofit/>
          </a:bodyPr>
          <a:lstStyle/>
          <a:p>
            <a:pPr marL="0" indent="0">
              <a:buNone/>
            </a:pPr>
            <a:r>
              <a:rPr lang="en-US" sz="3200" b="1" dirty="0" smtClean="0"/>
              <a:t>Opponent Process Theory of Color</a:t>
            </a:r>
          </a:p>
          <a:p>
            <a:pPr marL="400050" lvl="1" indent="0">
              <a:buNone/>
            </a:pPr>
            <a:endParaRPr lang="en-US" dirty="0"/>
          </a:p>
          <a:p>
            <a:pPr marL="0" indent="0">
              <a:buNone/>
            </a:pPr>
            <a:endParaRPr lang="en-US" b="1" dirty="0" smtClean="0"/>
          </a:p>
          <a:p>
            <a:pPr marL="0" indent="0">
              <a:buNone/>
            </a:pPr>
            <a:endParaRPr lang="en-US" b="1" dirty="0"/>
          </a:p>
          <a:p>
            <a:pPr marL="0" indent="0">
              <a:buNone/>
            </a:pPr>
            <a:endParaRPr lang="en-US" b="1" dirty="0" smtClean="0"/>
          </a:p>
          <a:p>
            <a:pPr marL="0" indent="0">
              <a:buNone/>
            </a:pPr>
            <a:endParaRPr lang="en-US" b="1" dirty="0" smtClean="0"/>
          </a:p>
          <a:p>
            <a:pPr>
              <a:lnSpc>
                <a:spcPct val="150000"/>
              </a:lnSpc>
              <a:buFont typeface="Wingdings" panose="05000000000000000000" pitchFamily="2" charset="2"/>
              <a:buChar char="§"/>
            </a:pPr>
            <a:r>
              <a:rPr lang="en-US" b="1" dirty="0" smtClean="0"/>
              <a:t>Color Blindness</a:t>
            </a:r>
          </a:p>
          <a:p>
            <a:pPr>
              <a:lnSpc>
                <a:spcPct val="150000"/>
              </a:lnSpc>
              <a:buFont typeface="Wingdings" panose="05000000000000000000" pitchFamily="2" charset="2"/>
              <a:buChar char="§"/>
            </a:pPr>
            <a:r>
              <a:rPr lang="en-US" b="1" dirty="0" smtClean="0"/>
              <a:t>Cultural Effect</a:t>
            </a:r>
            <a:endParaRPr lang="en-US" b="1" dirty="0"/>
          </a:p>
        </p:txBody>
      </p:sp>
      <p:pic>
        <p:nvPicPr>
          <p:cNvPr id="5" name="Content Placeholder 4"/>
          <p:cNvPicPr>
            <a:picLocks noGrp="1" noChangeAspect="1"/>
          </p:cNvPicPr>
          <p:nvPr>
            <p:ph sz="half" idx="2"/>
          </p:nvPr>
        </p:nvPicPr>
        <p:blipFill>
          <a:blip r:embed="rId3"/>
          <a:srcRect t="-24712" b="-24712"/>
          <a:stretch>
            <a:fillRect/>
          </a:stretch>
        </p:blipFill>
        <p:spPr>
          <a:xfrm>
            <a:off x="4572000" y="1766811"/>
            <a:ext cx="4038600" cy="4525963"/>
          </a:xfrm>
        </p:spPr>
      </p:pic>
      <p:grpSp>
        <p:nvGrpSpPr>
          <p:cNvPr id="15" name="Group 14"/>
          <p:cNvGrpSpPr/>
          <p:nvPr/>
        </p:nvGrpSpPr>
        <p:grpSpPr>
          <a:xfrm>
            <a:off x="930874" y="2502639"/>
            <a:ext cx="2092412" cy="1750176"/>
            <a:chOff x="930874" y="2232819"/>
            <a:chExt cx="2092412" cy="1750176"/>
          </a:xfrm>
        </p:grpSpPr>
        <p:sp>
          <p:nvSpPr>
            <p:cNvPr id="4" name="Rectangle 3"/>
            <p:cNvSpPr/>
            <p:nvPr/>
          </p:nvSpPr>
          <p:spPr>
            <a:xfrm>
              <a:off x="930874" y="2232819"/>
              <a:ext cx="902043" cy="420130"/>
            </a:xfrm>
            <a:prstGeom prst="rect">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smtClean="0"/>
                <a:t>Red</a:t>
              </a:r>
              <a:endParaRPr lang="en-US" b="1" dirty="0"/>
            </a:p>
          </p:txBody>
        </p:sp>
        <p:sp>
          <p:nvSpPr>
            <p:cNvPr id="6" name="Rectangle 5"/>
            <p:cNvSpPr/>
            <p:nvPr/>
          </p:nvSpPr>
          <p:spPr>
            <a:xfrm>
              <a:off x="2121243" y="2232819"/>
              <a:ext cx="902043" cy="420130"/>
            </a:xfrm>
            <a:prstGeom prst="rect">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smtClean="0"/>
                <a:t>Green</a:t>
              </a:r>
              <a:endParaRPr lang="en-US" b="1" dirty="0"/>
            </a:p>
          </p:txBody>
        </p:sp>
        <p:sp>
          <p:nvSpPr>
            <p:cNvPr id="7" name="Rectangle 6"/>
            <p:cNvSpPr/>
            <p:nvPr/>
          </p:nvSpPr>
          <p:spPr>
            <a:xfrm>
              <a:off x="930874" y="2858895"/>
              <a:ext cx="902043" cy="420130"/>
            </a:xfrm>
            <a:prstGeom prst="rect">
              <a:avLst/>
            </a:prstGeom>
            <a:solidFill>
              <a:srgbClr val="00B0F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smtClean="0"/>
                <a:t>Blue</a:t>
              </a:r>
              <a:endParaRPr lang="en-US" b="1" dirty="0"/>
            </a:p>
          </p:txBody>
        </p:sp>
        <p:sp>
          <p:nvSpPr>
            <p:cNvPr id="8" name="Rectangle 7"/>
            <p:cNvSpPr/>
            <p:nvPr/>
          </p:nvSpPr>
          <p:spPr>
            <a:xfrm>
              <a:off x="2121243" y="2858895"/>
              <a:ext cx="902043" cy="420130"/>
            </a:xfrm>
            <a:prstGeom prst="rect">
              <a:avLst/>
            </a:prstGeom>
            <a:solidFill>
              <a:srgbClr val="FFC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smtClean="0"/>
                <a:t>Yellow</a:t>
              </a:r>
              <a:endParaRPr lang="en-US" b="1" dirty="0"/>
            </a:p>
          </p:txBody>
        </p:sp>
        <p:sp>
          <p:nvSpPr>
            <p:cNvPr id="9" name="Rectangle 8"/>
            <p:cNvSpPr/>
            <p:nvPr/>
          </p:nvSpPr>
          <p:spPr>
            <a:xfrm>
              <a:off x="930874" y="3562865"/>
              <a:ext cx="902043" cy="420130"/>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smtClean="0"/>
                <a:t>Black</a:t>
              </a:r>
              <a:endParaRPr lang="en-US" b="1" dirty="0"/>
            </a:p>
          </p:txBody>
        </p:sp>
        <p:sp>
          <p:nvSpPr>
            <p:cNvPr id="10" name="Rectangle 9"/>
            <p:cNvSpPr/>
            <p:nvPr/>
          </p:nvSpPr>
          <p:spPr>
            <a:xfrm>
              <a:off x="2121243" y="3562865"/>
              <a:ext cx="902043" cy="420130"/>
            </a:xfrm>
            <a:prstGeom prst="rect">
              <a:avLst/>
            </a:prstGeom>
            <a:solidFill>
              <a:schemeClr val="bg1"/>
            </a:solidFill>
            <a:ln w="31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smtClean="0">
                  <a:solidFill>
                    <a:schemeClr val="tx1"/>
                  </a:solidFill>
                </a:rPr>
                <a:t>White</a:t>
              </a:r>
              <a:endParaRPr lang="en-US" b="1" dirty="0">
                <a:solidFill>
                  <a:schemeClr val="tx1"/>
                </a:solidFill>
              </a:endParaRPr>
            </a:p>
          </p:txBody>
        </p:sp>
        <p:sp>
          <p:nvSpPr>
            <p:cNvPr id="12" name="Right Arrow 11"/>
            <p:cNvSpPr/>
            <p:nvPr/>
          </p:nvSpPr>
          <p:spPr>
            <a:xfrm>
              <a:off x="1810264" y="2258445"/>
              <a:ext cx="308919" cy="361735"/>
            </a:xfrm>
            <a:prstGeom prst="rightArrow">
              <a:avLst/>
            </a:prstGeom>
            <a:solidFill>
              <a:schemeClr val="bg1"/>
            </a:solidFill>
            <a:ln w="31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ight Arrow 12"/>
            <p:cNvSpPr/>
            <p:nvPr/>
          </p:nvSpPr>
          <p:spPr>
            <a:xfrm>
              <a:off x="1810264" y="2888092"/>
              <a:ext cx="308919" cy="361735"/>
            </a:xfrm>
            <a:prstGeom prst="rightArrow">
              <a:avLst/>
            </a:prstGeom>
            <a:solidFill>
              <a:schemeClr val="bg1"/>
            </a:solidFill>
            <a:ln w="31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ight Arrow 13"/>
            <p:cNvSpPr/>
            <p:nvPr/>
          </p:nvSpPr>
          <p:spPr>
            <a:xfrm>
              <a:off x="1812324" y="3579106"/>
              <a:ext cx="308919" cy="361735"/>
            </a:xfrm>
            <a:prstGeom prst="rightArrow">
              <a:avLst/>
            </a:prstGeom>
            <a:solidFill>
              <a:schemeClr val="bg1"/>
            </a:solidFill>
            <a:ln w="31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633055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8938"/>
            <a:ext cx="8229600" cy="1143000"/>
          </a:xfrm>
        </p:spPr>
        <p:txBody>
          <a:bodyPr/>
          <a:lstStyle/>
          <a:p>
            <a:r>
              <a:rPr lang="en-US" b="1" u="sng" dirty="0" smtClean="0"/>
              <a:t>Color: Opponent Process Theory</a:t>
            </a:r>
            <a:endParaRPr lang="en-US" b="1" u="sng" dirty="0"/>
          </a:p>
        </p:txBody>
      </p:sp>
      <p:sp>
        <p:nvSpPr>
          <p:cNvPr id="6" name="Donut 5"/>
          <p:cNvSpPr/>
          <p:nvPr/>
        </p:nvSpPr>
        <p:spPr>
          <a:xfrm>
            <a:off x="2652810" y="1417638"/>
            <a:ext cx="3666818" cy="3724582"/>
          </a:xfrm>
          <a:prstGeom prst="donut">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7" name="Oval 6"/>
          <p:cNvSpPr/>
          <p:nvPr/>
        </p:nvSpPr>
        <p:spPr>
          <a:xfrm>
            <a:off x="3861426" y="2683788"/>
            <a:ext cx="1249586" cy="1270189"/>
          </a:xfrm>
          <a:prstGeom prst="ellipse">
            <a:avLst/>
          </a:prstGeom>
          <a:solidFill>
            <a:srgbClr val="0000FF"/>
          </a:solidFill>
          <a:ln/>
        </p:spPr>
        <p:style>
          <a:lnRef idx="1">
            <a:schemeClr val="accent1"/>
          </a:lnRef>
          <a:fillRef idx="3">
            <a:schemeClr val="accent1"/>
          </a:fillRef>
          <a:effectRef idx="2">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150569490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u="sng" dirty="0" smtClean="0"/>
              <a:t>Color: What Do You See?</a:t>
            </a:r>
            <a:endParaRPr lang="en-US" b="1" u="sng" dirty="0"/>
          </a:p>
        </p:txBody>
      </p:sp>
    </p:spTree>
    <p:extLst>
      <p:ext uri="{BB962C8B-B14F-4D97-AF65-F5344CB8AC3E}">
        <p14:creationId xmlns:p14="http://schemas.microsoft.com/office/powerpoint/2010/main" val="85273068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u="sng" dirty="0" smtClean="0"/>
              <a:t>Overview</a:t>
            </a:r>
            <a:endParaRPr lang="en-US" b="1" u="sng" dirty="0"/>
          </a:p>
        </p:txBody>
      </p:sp>
      <p:sp>
        <p:nvSpPr>
          <p:cNvPr id="3" name="Content Placeholder 2"/>
          <p:cNvSpPr>
            <a:spLocks noGrp="1"/>
          </p:cNvSpPr>
          <p:nvPr>
            <p:ph idx="1"/>
          </p:nvPr>
        </p:nvSpPr>
        <p:spPr/>
        <p:txBody>
          <a:bodyPr/>
          <a:lstStyle/>
          <a:p>
            <a:r>
              <a:rPr lang="en-US" dirty="0" smtClean="0">
                <a:solidFill>
                  <a:schemeClr val="bg1">
                    <a:lumMod val="75000"/>
                  </a:schemeClr>
                </a:solidFill>
              </a:rPr>
              <a:t>What is vision?</a:t>
            </a:r>
          </a:p>
          <a:p>
            <a:r>
              <a:rPr lang="en-US" dirty="0" smtClean="0">
                <a:solidFill>
                  <a:schemeClr val="bg1">
                    <a:lumMod val="75000"/>
                  </a:schemeClr>
                </a:solidFill>
              </a:rPr>
              <a:t>Contrast is Key</a:t>
            </a:r>
          </a:p>
          <a:p>
            <a:r>
              <a:rPr lang="en-US" dirty="0" smtClean="0">
                <a:solidFill>
                  <a:schemeClr val="bg1">
                    <a:lumMod val="75000"/>
                  </a:schemeClr>
                </a:solidFill>
              </a:rPr>
              <a:t>Sensitivity to Light</a:t>
            </a:r>
          </a:p>
          <a:p>
            <a:r>
              <a:rPr lang="en-US" dirty="0" smtClean="0">
                <a:solidFill>
                  <a:schemeClr val="bg1">
                    <a:lumMod val="75000"/>
                  </a:schemeClr>
                </a:solidFill>
              </a:rPr>
              <a:t>Reconstruction</a:t>
            </a:r>
          </a:p>
          <a:p>
            <a:r>
              <a:rPr lang="en-US" dirty="0" smtClean="0">
                <a:solidFill>
                  <a:schemeClr val="bg1">
                    <a:lumMod val="75000"/>
                  </a:schemeClr>
                </a:solidFill>
              </a:rPr>
              <a:t>Color</a:t>
            </a:r>
          </a:p>
          <a:p>
            <a:r>
              <a:rPr lang="en-US" b="1" dirty="0" smtClean="0"/>
              <a:t>Integration</a:t>
            </a:r>
          </a:p>
          <a:p>
            <a:endParaRPr lang="en-US" dirty="0" smtClean="0"/>
          </a:p>
          <a:p>
            <a:endParaRPr lang="en-US" dirty="0" smtClean="0"/>
          </a:p>
          <a:p>
            <a:endParaRPr lang="en-US" dirty="0"/>
          </a:p>
        </p:txBody>
      </p:sp>
    </p:spTree>
    <p:extLst>
      <p:ext uri="{BB962C8B-B14F-4D97-AF65-F5344CB8AC3E}">
        <p14:creationId xmlns:p14="http://schemas.microsoft.com/office/powerpoint/2010/main" val="250876663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u="sng" dirty="0" smtClean="0"/>
              <a:t>Overview</a:t>
            </a:r>
            <a:endParaRPr lang="en-US" b="1" u="sng" dirty="0"/>
          </a:p>
        </p:txBody>
      </p:sp>
      <p:sp>
        <p:nvSpPr>
          <p:cNvPr id="3" name="Content Placeholder 2"/>
          <p:cNvSpPr>
            <a:spLocks noGrp="1"/>
          </p:cNvSpPr>
          <p:nvPr>
            <p:ph idx="1"/>
          </p:nvPr>
        </p:nvSpPr>
        <p:spPr/>
        <p:txBody>
          <a:bodyPr/>
          <a:lstStyle/>
          <a:p>
            <a:r>
              <a:rPr lang="en-US" b="1" dirty="0" smtClean="0"/>
              <a:t>What is Vision?</a:t>
            </a:r>
          </a:p>
          <a:p>
            <a:r>
              <a:rPr lang="en-US" dirty="0" smtClean="0"/>
              <a:t>Contrast is Key</a:t>
            </a:r>
          </a:p>
          <a:p>
            <a:r>
              <a:rPr lang="en-US" dirty="0" smtClean="0"/>
              <a:t>Sensitivity to Light</a:t>
            </a:r>
          </a:p>
          <a:p>
            <a:r>
              <a:rPr lang="en-US" dirty="0" smtClean="0"/>
              <a:t>Reconstruction</a:t>
            </a:r>
          </a:p>
          <a:p>
            <a:r>
              <a:rPr lang="en-US" dirty="0" smtClean="0"/>
              <a:t>Color</a:t>
            </a:r>
          </a:p>
          <a:p>
            <a:r>
              <a:rPr lang="en-US" dirty="0" smtClean="0"/>
              <a:t>Integration</a:t>
            </a:r>
          </a:p>
          <a:p>
            <a:endParaRPr lang="en-US" dirty="0" smtClean="0"/>
          </a:p>
          <a:p>
            <a:endParaRPr lang="en-US" dirty="0" smtClean="0"/>
          </a:p>
          <a:p>
            <a:endParaRPr lang="en-US" dirty="0"/>
          </a:p>
        </p:txBody>
      </p:sp>
    </p:spTree>
    <p:extLst>
      <p:ext uri="{BB962C8B-B14F-4D97-AF65-F5344CB8AC3E}">
        <p14:creationId xmlns:p14="http://schemas.microsoft.com/office/powerpoint/2010/main" val="104657459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u="sng" dirty="0" smtClean="0"/>
              <a:t>Integration with </a:t>
            </a:r>
            <a:br>
              <a:rPr lang="en-US" b="1" u="sng" dirty="0" smtClean="0"/>
            </a:br>
            <a:r>
              <a:rPr lang="en-US" b="1" u="sng" dirty="0" smtClean="0"/>
              <a:t>Other Modalities</a:t>
            </a:r>
            <a:endParaRPr lang="en-US" b="1" u="sng" dirty="0"/>
          </a:p>
        </p:txBody>
      </p:sp>
      <p:sp>
        <p:nvSpPr>
          <p:cNvPr id="3" name="Content Placeholder 2"/>
          <p:cNvSpPr>
            <a:spLocks noGrp="1"/>
          </p:cNvSpPr>
          <p:nvPr>
            <p:ph sz="half" idx="1"/>
          </p:nvPr>
        </p:nvSpPr>
        <p:spPr>
          <a:xfrm>
            <a:off x="2241029" y="5274931"/>
            <a:ext cx="4038600" cy="4525963"/>
          </a:xfrm>
        </p:spPr>
        <p:txBody>
          <a:bodyPr/>
          <a:lstStyle/>
          <a:p>
            <a:pPr marL="0" indent="0">
              <a:buNone/>
            </a:pPr>
            <a:r>
              <a:rPr lang="en-US" b="1" dirty="0" err="1" smtClean="0"/>
              <a:t>Vestibulo</a:t>
            </a:r>
            <a:r>
              <a:rPr lang="en-US" b="1" dirty="0" smtClean="0"/>
              <a:t>-Ocular Reflex</a:t>
            </a:r>
          </a:p>
          <a:p>
            <a:pPr marL="0" indent="0">
              <a:buNone/>
            </a:pPr>
            <a:r>
              <a:rPr lang="en-US" b="1" dirty="0">
                <a:solidFill>
                  <a:srgbClr val="FF0000"/>
                </a:solidFill>
                <a:hlinkClick r:id="rId3"/>
              </a:rPr>
              <a:t>Synesthesia</a:t>
            </a:r>
            <a:endParaRPr lang="en-US" b="1" dirty="0" smtClean="0">
              <a:solidFill>
                <a:srgbClr val="FF0000"/>
              </a:solidFill>
            </a:endParaRP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41029" y="1552551"/>
            <a:ext cx="4759377" cy="3569533"/>
          </a:xfrm>
          <a:prstGeom prst="rect">
            <a:avLst/>
          </a:prstGeom>
        </p:spPr>
      </p:pic>
    </p:spTree>
    <p:extLst>
      <p:ext uri="{BB962C8B-B14F-4D97-AF65-F5344CB8AC3E}">
        <p14:creationId xmlns:p14="http://schemas.microsoft.com/office/powerpoint/2010/main" val="2354172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u="sng" dirty="0" smtClean="0"/>
              <a:t>Conclusion</a:t>
            </a:r>
            <a:endParaRPr lang="en-US" b="1" u="sng" dirty="0"/>
          </a:p>
        </p:txBody>
      </p:sp>
      <p:pic>
        <p:nvPicPr>
          <p:cNvPr id="5" name="Content Placeholder 4"/>
          <p:cNvPicPr>
            <a:picLocks noGrp="1" noChangeAspect="1"/>
          </p:cNvPicPr>
          <p:nvPr>
            <p:ph sz="half" idx="2"/>
          </p:nvPr>
        </p:nvPicPr>
        <p:blipFill>
          <a:blip r:embed="rId3"/>
          <a:srcRect t="-6034" b="-6034"/>
          <a:stretch>
            <a:fillRect/>
          </a:stretch>
        </p:blipFill>
        <p:spPr>
          <a:xfrm>
            <a:off x="2387809" y="1225446"/>
            <a:ext cx="4792480" cy="5370818"/>
          </a:xfrm>
        </p:spPr>
      </p:pic>
    </p:spTree>
    <p:extLst>
      <p:ext uri="{BB962C8B-B14F-4D97-AF65-F5344CB8AC3E}">
        <p14:creationId xmlns:p14="http://schemas.microsoft.com/office/powerpoint/2010/main" val="360110556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u="sng" dirty="0" smtClean="0"/>
              <a:t>Photo Attribution</a:t>
            </a:r>
            <a:endParaRPr lang="en-US" b="1" u="sng" dirty="0"/>
          </a:p>
        </p:txBody>
      </p:sp>
      <p:graphicFrame>
        <p:nvGraphicFramePr>
          <p:cNvPr id="4" name="Table 3"/>
          <p:cNvGraphicFramePr>
            <a:graphicFrameLocks noGrp="1"/>
          </p:cNvGraphicFramePr>
          <p:nvPr>
            <p:extLst>
              <p:ext uri="{D42A27DB-BD31-4B8C-83A1-F6EECF244321}">
                <p14:modId xmlns:p14="http://schemas.microsoft.com/office/powerpoint/2010/main" val="3559916054"/>
              </p:ext>
            </p:extLst>
          </p:nvPr>
        </p:nvGraphicFramePr>
        <p:xfrm>
          <a:off x="457200" y="1417631"/>
          <a:ext cx="8229600" cy="4445004"/>
        </p:xfrm>
        <a:graphic>
          <a:graphicData uri="http://schemas.openxmlformats.org/drawingml/2006/table">
            <a:tbl>
              <a:tblPr/>
              <a:tblGrid>
                <a:gridCol w="1490363"/>
                <a:gridCol w="6739237"/>
              </a:tblGrid>
              <a:tr h="341143">
                <a:tc>
                  <a:txBody>
                    <a:bodyPr/>
                    <a:lstStyle/>
                    <a:p>
                      <a:pPr algn="l" fontAlgn="b"/>
                      <a:r>
                        <a:rPr lang="en-US" sz="1200" b="0" i="0" u="none" strike="noStrike">
                          <a:solidFill>
                            <a:srgbClr val="000000"/>
                          </a:solidFill>
                          <a:effectLst/>
                          <a:latin typeface="Calibri"/>
                        </a:rPr>
                        <a:t>Slide 1</a:t>
                      </a:r>
                    </a:p>
                  </a:txBody>
                  <a:tcPr marL="4657" marR="4657" marT="4657" marB="0" anchor="b">
                    <a:lnL>
                      <a:noFill/>
                    </a:lnL>
                    <a:lnR>
                      <a:noFill/>
                    </a:lnR>
                    <a:lnT>
                      <a:noFill/>
                    </a:lnT>
                    <a:lnB>
                      <a:noFill/>
                    </a:lnB>
                  </a:tcPr>
                </a:tc>
                <a:tc>
                  <a:txBody>
                    <a:bodyPr/>
                    <a:lstStyle/>
                    <a:p>
                      <a:pPr algn="l" fontAlgn="b"/>
                      <a:r>
                        <a:rPr lang="en-US" sz="1200" b="0" i="0" u="none" strike="noStrike" dirty="0">
                          <a:solidFill>
                            <a:srgbClr val="000000"/>
                          </a:solidFill>
                          <a:effectLst/>
                          <a:latin typeface="Calibri"/>
                        </a:rPr>
                        <a:t>Photo Credit: </a:t>
                      </a:r>
                      <a:r>
                        <a:rPr lang="en-US" sz="1200" b="0" i="0" u="none" strike="noStrike" dirty="0" err="1">
                          <a:solidFill>
                            <a:srgbClr val="000000"/>
                          </a:solidFill>
                          <a:effectLst/>
                          <a:latin typeface="Calibri"/>
                        </a:rPr>
                        <a:t>clarkmaxwell</a:t>
                      </a:r>
                      <a:r>
                        <a:rPr lang="en-US" sz="1200" b="0" i="0" u="none" strike="noStrike" dirty="0">
                          <a:solidFill>
                            <a:srgbClr val="000000"/>
                          </a:solidFill>
                          <a:effectLst/>
                          <a:latin typeface="Calibri"/>
                        </a:rPr>
                        <a:t> https://</a:t>
                      </a:r>
                      <a:r>
                        <a:rPr lang="en-US" sz="1200" b="0" i="0" u="none" strike="noStrike" dirty="0" err="1">
                          <a:solidFill>
                            <a:srgbClr val="000000"/>
                          </a:solidFill>
                          <a:effectLst/>
                          <a:latin typeface="Calibri"/>
                        </a:rPr>
                        <a:t>www.flickr.com</a:t>
                      </a:r>
                      <a:r>
                        <a:rPr lang="en-US" sz="1200" b="0" i="0" u="none" strike="noStrike" dirty="0">
                          <a:solidFill>
                            <a:srgbClr val="000000"/>
                          </a:solidFill>
                          <a:effectLst/>
                          <a:latin typeface="Calibri"/>
                        </a:rPr>
                        <a:t>/photos/9436716@N04/4745939931/ </a:t>
                      </a:r>
                      <a:endParaRPr lang="en-US" sz="1200" b="0" i="0" u="none" strike="noStrike" dirty="0" smtClean="0">
                        <a:solidFill>
                          <a:srgbClr val="000000"/>
                        </a:solidFill>
                        <a:effectLst/>
                        <a:latin typeface="Calibri"/>
                      </a:endParaRPr>
                    </a:p>
                    <a:p>
                      <a:pPr algn="l" fontAlgn="b"/>
                      <a:r>
                        <a:rPr lang="en-US" sz="1200" b="0" i="0" u="none" strike="noStrike" dirty="0" smtClean="0">
                          <a:solidFill>
                            <a:srgbClr val="000000"/>
                          </a:solidFill>
                          <a:effectLst/>
                          <a:latin typeface="Calibri"/>
                        </a:rPr>
                        <a:t>https</a:t>
                      </a:r>
                      <a:r>
                        <a:rPr lang="en-US" sz="1200" b="0" i="0" u="none" strike="noStrike" dirty="0">
                          <a:solidFill>
                            <a:srgbClr val="000000"/>
                          </a:solidFill>
                          <a:effectLst/>
                          <a:latin typeface="Calibri"/>
                        </a:rPr>
                        <a:t>://</a:t>
                      </a:r>
                      <a:r>
                        <a:rPr lang="en-US" sz="1200" b="0" i="0" u="none" strike="noStrike" dirty="0" err="1">
                          <a:solidFill>
                            <a:srgbClr val="000000"/>
                          </a:solidFill>
                          <a:effectLst/>
                          <a:latin typeface="Calibri"/>
                        </a:rPr>
                        <a:t>creativecommons.org</a:t>
                      </a:r>
                      <a:r>
                        <a:rPr lang="en-US" sz="1200" b="0" i="0" u="none" strike="noStrike" dirty="0">
                          <a:solidFill>
                            <a:srgbClr val="000000"/>
                          </a:solidFill>
                          <a:effectLst/>
                          <a:latin typeface="Calibri"/>
                        </a:rPr>
                        <a:t>/licenses/by-</a:t>
                      </a:r>
                      <a:r>
                        <a:rPr lang="en-US" sz="1200" b="0" i="0" u="none" strike="noStrike" dirty="0" err="1">
                          <a:solidFill>
                            <a:srgbClr val="000000"/>
                          </a:solidFill>
                          <a:effectLst/>
                          <a:latin typeface="Calibri"/>
                        </a:rPr>
                        <a:t>nc</a:t>
                      </a:r>
                      <a:r>
                        <a:rPr lang="en-US" sz="1200" b="0" i="0" u="none" strike="noStrike" dirty="0">
                          <a:solidFill>
                            <a:srgbClr val="000000"/>
                          </a:solidFill>
                          <a:effectLst/>
                          <a:latin typeface="Calibri"/>
                        </a:rPr>
                        <a:t>-</a:t>
                      </a:r>
                      <a:r>
                        <a:rPr lang="en-US" sz="1200" b="0" i="0" u="none" strike="noStrike" dirty="0" err="1">
                          <a:solidFill>
                            <a:srgbClr val="000000"/>
                          </a:solidFill>
                          <a:effectLst/>
                          <a:latin typeface="Calibri"/>
                        </a:rPr>
                        <a:t>nd</a:t>
                      </a:r>
                      <a:r>
                        <a:rPr lang="en-US" sz="1200" b="0" i="0" u="none" strike="noStrike" dirty="0">
                          <a:solidFill>
                            <a:srgbClr val="000000"/>
                          </a:solidFill>
                          <a:effectLst/>
                          <a:latin typeface="Calibri"/>
                        </a:rPr>
                        <a:t>/2.0/</a:t>
                      </a:r>
                    </a:p>
                  </a:txBody>
                  <a:tcPr marL="4657" marR="4657" marT="4657" marB="0" anchor="b">
                    <a:lnL>
                      <a:noFill/>
                    </a:lnL>
                    <a:lnR>
                      <a:noFill/>
                    </a:lnR>
                    <a:lnT>
                      <a:noFill/>
                    </a:lnT>
                    <a:lnB>
                      <a:noFill/>
                    </a:lnB>
                  </a:tcPr>
                </a:tc>
              </a:tr>
              <a:tr h="341143">
                <a:tc>
                  <a:txBody>
                    <a:bodyPr/>
                    <a:lstStyle/>
                    <a:p>
                      <a:pPr algn="l" fontAlgn="b"/>
                      <a:r>
                        <a:rPr lang="en-US" sz="1200" b="0" i="0" u="none" strike="noStrike">
                          <a:solidFill>
                            <a:srgbClr val="000000"/>
                          </a:solidFill>
                          <a:effectLst/>
                          <a:latin typeface="Calibri"/>
                        </a:rPr>
                        <a:t>Slide 3 </a:t>
                      </a:r>
                    </a:p>
                  </a:txBody>
                  <a:tcPr marL="4657" marR="4657" marT="4657" marB="0" anchor="b">
                    <a:lnL>
                      <a:noFill/>
                    </a:lnL>
                    <a:lnR>
                      <a:noFill/>
                    </a:lnR>
                    <a:lnT>
                      <a:noFill/>
                    </a:lnT>
                    <a:lnB>
                      <a:noFill/>
                    </a:lnB>
                  </a:tcPr>
                </a:tc>
                <a:tc>
                  <a:txBody>
                    <a:bodyPr/>
                    <a:lstStyle/>
                    <a:p>
                      <a:pPr algn="l" fontAlgn="b"/>
                      <a:r>
                        <a:rPr lang="en-US" sz="1200" b="0" i="0" u="none" strike="noStrike" dirty="0" err="1">
                          <a:solidFill>
                            <a:srgbClr val="000000"/>
                          </a:solidFill>
                          <a:effectLst/>
                          <a:latin typeface="Calibri"/>
                        </a:rPr>
                        <a:t>PhotoCredit</a:t>
                      </a:r>
                      <a:r>
                        <a:rPr lang="en-US" sz="1200" b="0" i="0" u="none" strike="noStrike" dirty="0">
                          <a:solidFill>
                            <a:srgbClr val="000000"/>
                          </a:solidFill>
                          <a:effectLst/>
                          <a:latin typeface="Calibri"/>
                        </a:rPr>
                        <a:t>: </a:t>
                      </a:r>
                      <a:r>
                        <a:rPr lang="en-US" sz="1200" b="0" i="0" u="none" strike="noStrike" dirty="0" err="1">
                          <a:solidFill>
                            <a:srgbClr val="000000"/>
                          </a:solidFill>
                          <a:effectLst/>
                          <a:latin typeface="Calibri"/>
                        </a:rPr>
                        <a:t>PublicDomainPictures</a:t>
                      </a:r>
                      <a:r>
                        <a:rPr lang="en-US" sz="1200" b="0" i="0" u="none" strike="noStrike" dirty="0">
                          <a:solidFill>
                            <a:srgbClr val="000000"/>
                          </a:solidFill>
                          <a:effectLst/>
                          <a:latin typeface="Calibri"/>
                        </a:rPr>
                        <a:t>. http://</a:t>
                      </a:r>
                      <a:r>
                        <a:rPr lang="en-US" sz="1200" b="0" i="0" u="none" strike="noStrike" dirty="0" err="1">
                          <a:solidFill>
                            <a:srgbClr val="000000"/>
                          </a:solidFill>
                          <a:effectLst/>
                          <a:latin typeface="Calibri"/>
                        </a:rPr>
                        <a:t>pixabay.com</a:t>
                      </a:r>
                      <a:r>
                        <a:rPr lang="en-US" sz="1200" b="0" i="0" u="none" strike="noStrike" dirty="0">
                          <a:solidFill>
                            <a:srgbClr val="000000"/>
                          </a:solidFill>
                          <a:effectLst/>
                          <a:latin typeface="Calibri"/>
                        </a:rPr>
                        <a:t>/en/beautiful-close-up-eye-eyebrows-2315/ </a:t>
                      </a:r>
                      <a:endParaRPr lang="en-US" sz="1200" b="0" i="0" u="none" strike="noStrike" dirty="0" smtClean="0">
                        <a:solidFill>
                          <a:srgbClr val="000000"/>
                        </a:solidFill>
                        <a:effectLst/>
                        <a:latin typeface="Calibri"/>
                      </a:endParaRPr>
                    </a:p>
                    <a:p>
                      <a:pPr algn="l" fontAlgn="b"/>
                      <a:r>
                        <a:rPr lang="en-US" sz="1200" b="0" i="0" u="none" strike="noStrike" dirty="0" smtClean="0">
                          <a:solidFill>
                            <a:srgbClr val="000000"/>
                          </a:solidFill>
                          <a:effectLst/>
                          <a:latin typeface="Calibri"/>
                        </a:rPr>
                        <a:t>http</a:t>
                      </a:r>
                      <a:r>
                        <a:rPr lang="en-US" sz="1200" b="0" i="0" u="none" strike="noStrike" dirty="0">
                          <a:solidFill>
                            <a:srgbClr val="000000"/>
                          </a:solidFill>
                          <a:effectLst/>
                          <a:latin typeface="Calibri"/>
                        </a:rPr>
                        <a:t>://</a:t>
                      </a:r>
                      <a:r>
                        <a:rPr lang="en-US" sz="1200" b="0" i="0" u="none" strike="noStrike" dirty="0" err="1">
                          <a:solidFill>
                            <a:srgbClr val="000000"/>
                          </a:solidFill>
                          <a:effectLst/>
                          <a:latin typeface="Calibri"/>
                        </a:rPr>
                        <a:t>creativecommons.org</a:t>
                      </a:r>
                      <a:r>
                        <a:rPr lang="en-US" sz="1200" b="0" i="0" u="none" strike="noStrike" dirty="0">
                          <a:solidFill>
                            <a:srgbClr val="000000"/>
                          </a:solidFill>
                          <a:effectLst/>
                          <a:latin typeface="Calibri"/>
                        </a:rPr>
                        <a:t>/</a:t>
                      </a:r>
                      <a:r>
                        <a:rPr lang="en-US" sz="1200" b="0" i="0" u="none" strike="noStrike" dirty="0" err="1">
                          <a:solidFill>
                            <a:srgbClr val="000000"/>
                          </a:solidFill>
                          <a:effectLst/>
                          <a:latin typeface="Calibri"/>
                        </a:rPr>
                        <a:t>publicdomain</a:t>
                      </a:r>
                      <a:r>
                        <a:rPr lang="en-US" sz="1200" b="0" i="0" u="none" strike="noStrike" dirty="0">
                          <a:solidFill>
                            <a:srgbClr val="000000"/>
                          </a:solidFill>
                          <a:effectLst/>
                          <a:latin typeface="Calibri"/>
                        </a:rPr>
                        <a:t>/zero/1.0/</a:t>
                      </a:r>
                      <a:r>
                        <a:rPr lang="en-US" sz="1200" b="0" i="0" u="none" strike="noStrike" dirty="0" err="1">
                          <a:solidFill>
                            <a:srgbClr val="000000"/>
                          </a:solidFill>
                          <a:effectLst/>
                          <a:latin typeface="Calibri"/>
                        </a:rPr>
                        <a:t>deed.en</a:t>
                      </a:r>
                      <a:endParaRPr lang="en-US" sz="1200" b="0" i="0" u="none" strike="noStrike" dirty="0">
                        <a:solidFill>
                          <a:srgbClr val="000000"/>
                        </a:solidFill>
                        <a:effectLst/>
                        <a:latin typeface="Calibri"/>
                      </a:endParaRPr>
                    </a:p>
                  </a:txBody>
                  <a:tcPr marL="4657" marR="4657" marT="4657" marB="0" anchor="b">
                    <a:lnL>
                      <a:noFill/>
                    </a:lnL>
                    <a:lnR>
                      <a:noFill/>
                    </a:lnR>
                    <a:lnT>
                      <a:noFill/>
                    </a:lnT>
                    <a:lnB>
                      <a:noFill/>
                    </a:lnB>
                  </a:tcPr>
                </a:tc>
              </a:tr>
              <a:tr h="341143">
                <a:tc>
                  <a:txBody>
                    <a:bodyPr/>
                    <a:lstStyle/>
                    <a:p>
                      <a:pPr algn="l" fontAlgn="b"/>
                      <a:r>
                        <a:rPr lang="en-US" sz="1200" b="0" i="0" u="none" strike="noStrike">
                          <a:solidFill>
                            <a:srgbClr val="000000"/>
                          </a:solidFill>
                          <a:effectLst/>
                          <a:latin typeface="Calibri"/>
                        </a:rPr>
                        <a:t>Slide 4</a:t>
                      </a:r>
                    </a:p>
                  </a:txBody>
                  <a:tcPr marL="4657" marR="4657" marT="4657" marB="0" anchor="b">
                    <a:lnL>
                      <a:noFill/>
                    </a:lnL>
                    <a:lnR>
                      <a:noFill/>
                    </a:lnR>
                    <a:lnT>
                      <a:noFill/>
                    </a:lnT>
                    <a:lnB>
                      <a:noFill/>
                    </a:lnB>
                  </a:tcPr>
                </a:tc>
                <a:tc>
                  <a:txBody>
                    <a:bodyPr/>
                    <a:lstStyle/>
                    <a:p>
                      <a:pPr algn="l" fontAlgn="b"/>
                      <a:r>
                        <a:rPr lang="en-US" sz="1200" b="0" i="0" u="none" strike="noStrike" dirty="0">
                          <a:solidFill>
                            <a:srgbClr val="000000"/>
                          </a:solidFill>
                          <a:effectLst/>
                          <a:latin typeface="Calibri"/>
                        </a:rPr>
                        <a:t>Photo Credit: </a:t>
                      </a:r>
                      <a:r>
                        <a:rPr lang="en-US" sz="1200" b="0" i="0" u="none" strike="noStrike" dirty="0" err="1">
                          <a:solidFill>
                            <a:srgbClr val="000000"/>
                          </a:solidFill>
                          <a:effectLst/>
                          <a:latin typeface="Calibri"/>
                        </a:rPr>
                        <a:t>InnerCore</a:t>
                      </a:r>
                      <a:r>
                        <a:rPr lang="en-US" sz="1200" b="0" i="0" u="none" strike="noStrike" dirty="0">
                          <a:solidFill>
                            <a:srgbClr val="000000"/>
                          </a:solidFill>
                          <a:effectLst/>
                          <a:latin typeface="Calibri"/>
                        </a:rPr>
                        <a:t> https://</a:t>
                      </a:r>
                      <a:r>
                        <a:rPr lang="en-US" sz="1200" b="0" i="0" u="none" strike="noStrike" dirty="0" err="1">
                          <a:solidFill>
                            <a:srgbClr val="000000"/>
                          </a:solidFill>
                          <a:effectLst/>
                          <a:latin typeface="Calibri"/>
                        </a:rPr>
                        <a:t>www.flickr.com</a:t>
                      </a:r>
                      <a:r>
                        <a:rPr lang="en-US" sz="1200" b="0" i="0" u="none" strike="noStrike" dirty="0">
                          <a:solidFill>
                            <a:srgbClr val="000000"/>
                          </a:solidFill>
                          <a:effectLst/>
                          <a:latin typeface="Calibri"/>
                        </a:rPr>
                        <a:t>/photos/27935298@N03/4369908087/ </a:t>
                      </a:r>
                      <a:endParaRPr lang="en-US" sz="1200" b="0" i="0" u="none" strike="noStrike" dirty="0" smtClean="0">
                        <a:solidFill>
                          <a:srgbClr val="000000"/>
                        </a:solidFill>
                        <a:effectLst/>
                        <a:latin typeface="Calibri"/>
                      </a:endParaRPr>
                    </a:p>
                    <a:p>
                      <a:pPr algn="l" fontAlgn="b"/>
                      <a:r>
                        <a:rPr lang="en-US" sz="1200" b="0" i="0" u="none" strike="noStrike" dirty="0" smtClean="0">
                          <a:solidFill>
                            <a:srgbClr val="000000"/>
                          </a:solidFill>
                          <a:effectLst/>
                          <a:latin typeface="Calibri"/>
                        </a:rPr>
                        <a:t>https</a:t>
                      </a:r>
                      <a:r>
                        <a:rPr lang="en-US" sz="1200" b="0" i="0" u="none" strike="noStrike" dirty="0">
                          <a:solidFill>
                            <a:srgbClr val="000000"/>
                          </a:solidFill>
                          <a:effectLst/>
                          <a:latin typeface="Calibri"/>
                        </a:rPr>
                        <a:t>://</a:t>
                      </a:r>
                      <a:r>
                        <a:rPr lang="en-US" sz="1200" b="0" i="0" u="none" strike="noStrike" dirty="0" err="1">
                          <a:solidFill>
                            <a:srgbClr val="000000"/>
                          </a:solidFill>
                          <a:effectLst/>
                          <a:latin typeface="Calibri"/>
                        </a:rPr>
                        <a:t>creativecommons.org</a:t>
                      </a:r>
                      <a:r>
                        <a:rPr lang="en-US" sz="1200" b="0" i="0" u="none" strike="noStrike" dirty="0">
                          <a:solidFill>
                            <a:srgbClr val="000000"/>
                          </a:solidFill>
                          <a:effectLst/>
                          <a:latin typeface="Calibri"/>
                        </a:rPr>
                        <a:t>/licenses/by-</a:t>
                      </a:r>
                      <a:r>
                        <a:rPr lang="en-US" sz="1200" b="0" i="0" u="none" strike="noStrike" dirty="0" err="1">
                          <a:solidFill>
                            <a:srgbClr val="000000"/>
                          </a:solidFill>
                          <a:effectLst/>
                          <a:latin typeface="Calibri"/>
                        </a:rPr>
                        <a:t>nc</a:t>
                      </a:r>
                      <a:r>
                        <a:rPr lang="en-US" sz="1200" b="0" i="0" u="none" strike="noStrike" dirty="0">
                          <a:solidFill>
                            <a:srgbClr val="000000"/>
                          </a:solidFill>
                          <a:effectLst/>
                          <a:latin typeface="Calibri"/>
                        </a:rPr>
                        <a:t>-</a:t>
                      </a:r>
                      <a:r>
                        <a:rPr lang="en-US" sz="1200" b="0" i="0" u="none" strike="noStrike" dirty="0" err="1">
                          <a:solidFill>
                            <a:srgbClr val="000000"/>
                          </a:solidFill>
                          <a:effectLst/>
                          <a:latin typeface="Calibri"/>
                        </a:rPr>
                        <a:t>sa</a:t>
                      </a:r>
                      <a:r>
                        <a:rPr lang="en-US" sz="1200" b="0" i="0" u="none" strike="noStrike" dirty="0">
                          <a:solidFill>
                            <a:srgbClr val="000000"/>
                          </a:solidFill>
                          <a:effectLst/>
                          <a:latin typeface="Calibri"/>
                        </a:rPr>
                        <a:t>/2.0/</a:t>
                      </a:r>
                    </a:p>
                  </a:txBody>
                  <a:tcPr marL="4657" marR="4657" marT="4657" marB="0" anchor="b">
                    <a:lnL>
                      <a:noFill/>
                    </a:lnL>
                    <a:lnR>
                      <a:noFill/>
                    </a:lnR>
                    <a:lnT>
                      <a:noFill/>
                    </a:lnT>
                    <a:lnB>
                      <a:noFill/>
                    </a:lnB>
                  </a:tcPr>
                </a:tc>
              </a:tr>
              <a:tr h="341143">
                <a:tc>
                  <a:txBody>
                    <a:bodyPr/>
                    <a:lstStyle/>
                    <a:p>
                      <a:pPr algn="l" fontAlgn="b"/>
                      <a:r>
                        <a:rPr lang="en-US" sz="1200" b="0" i="0" u="none" strike="noStrike">
                          <a:solidFill>
                            <a:srgbClr val="000000"/>
                          </a:solidFill>
                          <a:effectLst/>
                          <a:latin typeface="Calibri"/>
                        </a:rPr>
                        <a:t>Slide 4</a:t>
                      </a:r>
                    </a:p>
                  </a:txBody>
                  <a:tcPr marL="4657" marR="4657" marT="4657" marB="0" anchor="b">
                    <a:lnL>
                      <a:noFill/>
                    </a:lnL>
                    <a:lnR>
                      <a:noFill/>
                    </a:lnR>
                    <a:lnT>
                      <a:noFill/>
                    </a:lnT>
                    <a:lnB>
                      <a:noFill/>
                    </a:lnB>
                  </a:tcPr>
                </a:tc>
                <a:tc>
                  <a:txBody>
                    <a:bodyPr/>
                    <a:lstStyle/>
                    <a:p>
                      <a:pPr algn="l" fontAlgn="b"/>
                      <a:r>
                        <a:rPr lang="en-US" sz="1200" b="0" i="0" u="none" strike="noStrike" dirty="0">
                          <a:solidFill>
                            <a:srgbClr val="000000"/>
                          </a:solidFill>
                          <a:effectLst/>
                          <a:latin typeface="Calibri"/>
                        </a:rPr>
                        <a:t>Photo Credit: jenny downing https://</a:t>
                      </a:r>
                      <a:r>
                        <a:rPr lang="en-US" sz="1200" b="0" i="0" u="none" strike="noStrike" dirty="0" err="1">
                          <a:solidFill>
                            <a:srgbClr val="000000"/>
                          </a:solidFill>
                          <a:effectLst/>
                          <a:latin typeface="Calibri"/>
                        </a:rPr>
                        <a:t>www.flickr.com</a:t>
                      </a:r>
                      <a:r>
                        <a:rPr lang="en-US" sz="1200" b="0" i="0" u="none" strike="noStrike" dirty="0">
                          <a:solidFill>
                            <a:srgbClr val="000000"/>
                          </a:solidFill>
                          <a:effectLst/>
                          <a:latin typeface="Calibri"/>
                        </a:rPr>
                        <a:t>/photos/7941044@N06/7793564866/ </a:t>
                      </a:r>
                      <a:endParaRPr lang="en-US" sz="1200" b="0" i="0" u="none" strike="noStrike" dirty="0" smtClean="0">
                        <a:solidFill>
                          <a:srgbClr val="000000"/>
                        </a:solidFill>
                        <a:effectLst/>
                        <a:latin typeface="Calibri"/>
                      </a:endParaRPr>
                    </a:p>
                    <a:p>
                      <a:pPr algn="l" fontAlgn="b"/>
                      <a:r>
                        <a:rPr lang="en-US" sz="1200" b="0" i="0" u="none" strike="noStrike" dirty="0" smtClean="0">
                          <a:solidFill>
                            <a:srgbClr val="000000"/>
                          </a:solidFill>
                          <a:effectLst/>
                          <a:latin typeface="Calibri"/>
                        </a:rPr>
                        <a:t>https</a:t>
                      </a:r>
                      <a:r>
                        <a:rPr lang="en-US" sz="1200" b="0" i="0" u="none" strike="noStrike" dirty="0">
                          <a:solidFill>
                            <a:srgbClr val="000000"/>
                          </a:solidFill>
                          <a:effectLst/>
                          <a:latin typeface="Calibri"/>
                        </a:rPr>
                        <a:t>://</a:t>
                      </a:r>
                      <a:r>
                        <a:rPr lang="en-US" sz="1200" b="0" i="0" u="none" strike="noStrike" dirty="0" err="1">
                          <a:solidFill>
                            <a:srgbClr val="000000"/>
                          </a:solidFill>
                          <a:effectLst/>
                          <a:latin typeface="Calibri"/>
                        </a:rPr>
                        <a:t>creativecommons.org</a:t>
                      </a:r>
                      <a:r>
                        <a:rPr lang="en-US" sz="1200" b="0" i="0" u="none" strike="noStrike" dirty="0">
                          <a:solidFill>
                            <a:srgbClr val="000000"/>
                          </a:solidFill>
                          <a:effectLst/>
                          <a:latin typeface="Calibri"/>
                        </a:rPr>
                        <a:t>/licenses/by/2.0/</a:t>
                      </a:r>
                    </a:p>
                  </a:txBody>
                  <a:tcPr marL="4657" marR="4657" marT="4657" marB="0" anchor="b">
                    <a:lnL>
                      <a:noFill/>
                    </a:lnL>
                    <a:lnR>
                      <a:noFill/>
                    </a:lnR>
                    <a:lnT>
                      <a:noFill/>
                    </a:lnT>
                    <a:lnB>
                      <a:noFill/>
                    </a:lnB>
                  </a:tcPr>
                </a:tc>
              </a:tr>
              <a:tr h="341143">
                <a:tc>
                  <a:txBody>
                    <a:bodyPr/>
                    <a:lstStyle/>
                    <a:p>
                      <a:pPr algn="l" fontAlgn="b"/>
                      <a:r>
                        <a:rPr lang="en-US" sz="1200" b="0" i="0" u="none" strike="noStrike">
                          <a:solidFill>
                            <a:srgbClr val="000000"/>
                          </a:solidFill>
                          <a:effectLst/>
                          <a:latin typeface="Calibri"/>
                        </a:rPr>
                        <a:t>Slide 6</a:t>
                      </a:r>
                    </a:p>
                  </a:txBody>
                  <a:tcPr marL="4657" marR="4657" marT="4657" marB="0" anchor="b">
                    <a:lnL>
                      <a:noFill/>
                    </a:lnL>
                    <a:lnR>
                      <a:noFill/>
                    </a:lnR>
                    <a:lnT>
                      <a:noFill/>
                    </a:lnT>
                    <a:lnB>
                      <a:noFill/>
                    </a:lnB>
                  </a:tcPr>
                </a:tc>
                <a:tc>
                  <a:txBody>
                    <a:bodyPr/>
                    <a:lstStyle/>
                    <a:p>
                      <a:pPr algn="l" fontAlgn="b"/>
                      <a:r>
                        <a:rPr lang="en-US" sz="1200" b="0" i="0" u="none" strike="noStrike">
                          <a:solidFill>
                            <a:srgbClr val="000000"/>
                          </a:solidFill>
                          <a:effectLst/>
                          <a:latin typeface="Calibri"/>
                        </a:rPr>
                        <a:t>Photo Credit: im nothing in particular https://www.flickr.com/photos/50319174@N08/6135878766/ https://creativecommons.org/licenses/by-nd/2.0/</a:t>
                      </a:r>
                    </a:p>
                  </a:txBody>
                  <a:tcPr marL="4657" marR="4657" marT="4657" marB="0" anchor="b">
                    <a:lnL>
                      <a:noFill/>
                    </a:lnL>
                    <a:lnR>
                      <a:noFill/>
                    </a:lnR>
                    <a:lnT>
                      <a:noFill/>
                    </a:lnT>
                    <a:lnB>
                      <a:noFill/>
                    </a:lnB>
                  </a:tcPr>
                </a:tc>
              </a:tr>
              <a:tr h="341143">
                <a:tc>
                  <a:txBody>
                    <a:bodyPr/>
                    <a:lstStyle/>
                    <a:p>
                      <a:pPr algn="l" fontAlgn="b"/>
                      <a:r>
                        <a:rPr lang="en-US" sz="1200" b="0" i="0" u="none" strike="noStrike">
                          <a:solidFill>
                            <a:srgbClr val="000000"/>
                          </a:solidFill>
                          <a:effectLst/>
                          <a:latin typeface="Calibri"/>
                        </a:rPr>
                        <a:t>Slide 11</a:t>
                      </a:r>
                    </a:p>
                  </a:txBody>
                  <a:tcPr marL="4657" marR="4657" marT="4657" marB="0" anchor="b">
                    <a:lnL>
                      <a:noFill/>
                    </a:lnL>
                    <a:lnR>
                      <a:noFill/>
                    </a:lnR>
                    <a:lnT>
                      <a:noFill/>
                    </a:lnT>
                    <a:lnB>
                      <a:noFill/>
                    </a:lnB>
                  </a:tcPr>
                </a:tc>
                <a:tc>
                  <a:txBody>
                    <a:bodyPr/>
                    <a:lstStyle/>
                    <a:p>
                      <a:pPr algn="l" fontAlgn="b"/>
                      <a:r>
                        <a:rPr lang="en-US" sz="1200" b="0" i="0" u="none" strike="noStrike" dirty="0">
                          <a:solidFill>
                            <a:srgbClr val="000000"/>
                          </a:solidFill>
                          <a:effectLst/>
                          <a:latin typeface="Calibri"/>
                        </a:rPr>
                        <a:t>Photo Credit: </a:t>
                      </a:r>
                      <a:r>
                        <a:rPr lang="en-US" sz="1200" b="0" i="0" u="none" strike="noStrike" dirty="0" err="1">
                          <a:solidFill>
                            <a:srgbClr val="000000"/>
                          </a:solidFill>
                          <a:effectLst/>
                          <a:latin typeface="Calibri"/>
                        </a:rPr>
                        <a:t>kevin</a:t>
                      </a:r>
                      <a:r>
                        <a:rPr lang="en-US" sz="1200" b="0" i="0" u="none" strike="noStrike" dirty="0">
                          <a:solidFill>
                            <a:srgbClr val="000000"/>
                          </a:solidFill>
                          <a:effectLst/>
                          <a:latin typeface="Calibri"/>
                        </a:rPr>
                        <a:t> </a:t>
                      </a:r>
                      <a:r>
                        <a:rPr lang="en-US" sz="1200" b="0" i="0" u="none" strike="noStrike" dirty="0" err="1">
                          <a:solidFill>
                            <a:srgbClr val="000000"/>
                          </a:solidFill>
                          <a:effectLst/>
                          <a:latin typeface="Calibri"/>
                        </a:rPr>
                        <a:t>dooley</a:t>
                      </a:r>
                      <a:r>
                        <a:rPr lang="en-US" sz="1200" b="0" i="0" u="none" strike="noStrike" dirty="0">
                          <a:solidFill>
                            <a:srgbClr val="000000"/>
                          </a:solidFill>
                          <a:effectLst/>
                          <a:latin typeface="Calibri"/>
                        </a:rPr>
                        <a:t> https://</a:t>
                      </a:r>
                      <a:r>
                        <a:rPr lang="en-US" sz="1200" b="0" i="0" u="none" strike="noStrike" dirty="0" err="1">
                          <a:solidFill>
                            <a:srgbClr val="000000"/>
                          </a:solidFill>
                          <a:effectLst/>
                          <a:latin typeface="Calibri"/>
                        </a:rPr>
                        <a:t>www.flickr.com</a:t>
                      </a:r>
                      <a:r>
                        <a:rPr lang="en-US" sz="1200" b="0" i="0" u="none" strike="noStrike" dirty="0">
                          <a:solidFill>
                            <a:srgbClr val="000000"/>
                          </a:solidFill>
                          <a:effectLst/>
                          <a:latin typeface="Calibri"/>
                        </a:rPr>
                        <a:t>/photos/12836528@N00/2966983310/ </a:t>
                      </a:r>
                      <a:endParaRPr lang="en-US" sz="1200" b="0" i="0" u="none" strike="noStrike" dirty="0" smtClean="0">
                        <a:solidFill>
                          <a:srgbClr val="000000"/>
                        </a:solidFill>
                        <a:effectLst/>
                        <a:latin typeface="Calibri"/>
                      </a:endParaRPr>
                    </a:p>
                    <a:p>
                      <a:pPr algn="l" fontAlgn="b"/>
                      <a:r>
                        <a:rPr lang="en-US" sz="1200" b="0" i="0" u="none" strike="noStrike" dirty="0" smtClean="0">
                          <a:solidFill>
                            <a:srgbClr val="000000"/>
                          </a:solidFill>
                          <a:effectLst/>
                          <a:latin typeface="Calibri"/>
                        </a:rPr>
                        <a:t>https</a:t>
                      </a:r>
                      <a:r>
                        <a:rPr lang="en-US" sz="1200" b="0" i="0" u="none" strike="noStrike" dirty="0">
                          <a:solidFill>
                            <a:srgbClr val="000000"/>
                          </a:solidFill>
                          <a:effectLst/>
                          <a:latin typeface="Calibri"/>
                        </a:rPr>
                        <a:t>://</a:t>
                      </a:r>
                      <a:r>
                        <a:rPr lang="en-US" sz="1200" b="0" i="0" u="none" strike="noStrike" dirty="0" err="1">
                          <a:solidFill>
                            <a:srgbClr val="000000"/>
                          </a:solidFill>
                          <a:effectLst/>
                          <a:latin typeface="Calibri"/>
                        </a:rPr>
                        <a:t>creativecommons.org</a:t>
                      </a:r>
                      <a:r>
                        <a:rPr lang="en-US" sz="1200" b="0" i="0" u="none" strike="noStrike" dirty="0">
                          <a:solidFill>
                            <a:srgbClr val="000000"/>
                          </a:solidFill>
                          <a:effectLst/>
                          <a:latin typeface="Calibri"/>
                        </a:rPr>
                        <a:t>/licenses/by/2.0/</a:t>
                      </a:r>
                    </a:p>
                  </a:txBody>
                  <a:tcPr marL="4657" marR="4657" marT="4657" marB="0" anchor="b">
                    <a:lnL>
                      <a:noFill/>
                    </a:lnL>
                    <a:lnR>
                      <a:noFill/>
                    </a:lnR>
                    <a:lnT>
                      <a:noFill/>
                    </a:lnT>
                    <a:lnB>
                      <a:noFill/>
                    </a:lnB>
                  </a:tcPr>
                </a:tc>
              </a:tr>
              <a:tr h="341143">
                <a:tc>
                  <a:txBody>
                    <a:bodyPr/>
                    <a:lstStyle/>
                    <a:p>
                      <a:pPr algn="l" fontAlgn="b"/>
                      <a:r>
                        <a:rPr lang="en-US" sz="1200" b="0" i="0" u="none" strike="noStrike">
                          <a:solidFill>
                            <a:srgbClr val="000000"/>
                          </a:solidFill>
                          <a:effectLst/>
                          <a:latin typeface="Calibri"/>
                        </a:rPr>
                        <a:t>Slide 12</a:t>
                      </a:r>
                    </a:p>
                  </a:txBody>
                  <a:tcPr marL="4657" marR="4657" marT="4657" marB="0" anchor="b">
                    <a:lnL>
                      <a:noFill/>
                    </a:lnL>
                    <a:lnR>
                      <a:noFill/>
                    </a:lnR>
                    <a:lnT>
                      <a:noFill/>
                    </a:lnT>
                    <a:lnB>
                      <a:noFill/>
                    </a:lnB>
                  </a:tcPr>
                </a:tc>
                <a:tc>
                  <a:txBody>
                    <a:bodyPr/>
                    <a:lstStyle/>
                    <a:p>
                      <a:pPr algn="l" fontAlgn="b"/>
                      <a:r>
                        <a:rPr lang="en-US" sz="1200" b="0" i="0" u="none" strike="noStrike" dirty="0">
                          <a:solidFill>
                            <a:srgbClr val="000000"/>
                          </a:solidFill>
                          <a:effectLst/>
                          <a:latin typeface="Calibri"/>
                        </a:rPr>
                        <a:t>Photo Credit: </a:t>
                      </a:r>
                      <a:r>
                        <a:rPr lang="en-US" sz="1200" b="0" i="0" u="none" strike="noStrike" dirty="0" err="1">
                          <a:solidFill>
                            <a:srgbClr val="000000"/>
                          </a:solidFill>
                          <a:effectLst/>
                          <a:latin typeface="Calibri"/>
                        </a:rPr>
                        <a:t>OhKyleL</a:t>
                      </a:r>
                      <a:r>
                        <a:rPr lang="en-US" sz="1200" b="0" i="0" u="none" strike="noStrike" dirty="0">
                          <a:solidFill>
                            <a:srgbClr val="000000"/>
                          </a:solidFill>
                          <a:effectLst/>
                          <a:latin typeface="Calibri"/>
                        </a:rPr>
                        <a:t> https://</a:t>
                      </a:r>
                      <a:r>
                        <a:rPr lang="en-US" sz="1200" b="0" i="0" u="none" strike="noStrike" dirty="0" err="1">
                          <a:solidFill>
                            <a:srgbClr val="000000"/>
                          </a:solidFill>
                          <a:effectLst/>
                          <a:latin typeface="Calibri"/>
                        </a:rPr>
                        <a:t>www.flickr.com</a:t>
                      </a:r>
                      <a:r>
                        <a:rPr lang="en-US" sz="1200" b="0" i="0" u="none" strike="noStrike" dirty="0">
                          <a:solidFill>
                            <a:srgbClr val="000000"/>
                          </a:solidFill>
                          <a:effectLst/>
                          <a:latin typeface="Calibri"/>
                        </a:rPr>
                        <a:t>/photos/57215516@N00/2622128789/ </a:t>
                      </a:r>
                      <a:endParaRPr lang="en-US" sz="1200" b="0" i="0" u="none" strike="noStrike" dirty="0" smtClean="0">
                        <a:solidFill>
                          <a:srgbClr val="000000"/>
                        </a:solidFill>
                        <a:effectLst/>
                        <a:latin typeface="Calibri"/>
                      </a:endParaRPr>
                    </a:p>
                    <a:p>
                      <a:pPr algn="l" fontAlgn="b"/>
                      <a:r>
                        <a:rPr lang="en-US" sz="1200" b="0" i="0" u="none" strike="noStrike" dirty="0" smtClean="0">
                          <a:solidFill>
                            <a:srgbClr val="000000"/>
                          </a:solidFill>
                          <a:effectLst/>
                          <a:latin typeface="Calibri"/>
                        </a:rPr>
                        <a:t>https</a:t>
                      </a:r>
                      <a:r>
                        <a:rPr lang="en-US" sz="1200" b="0" i="0" u="none" strike="noStrike" dirty="0">
                          <a:solidFill>
                            <a:srgbClr val="000000"/>
                          </a:solidFill>
                          <a:effectLst/>
                          <a:latin typeface="Calibri"/>
                        </a:rPr>
                        <a:t>://</a:t>
                      </a:r>
                      <a:r>
                        <a:rPr lang="en-US" sz="1200" b="0" i="0" u="none" strike="noStrike" dirty="0" err="1">
                          <a:solidFill>
                            <a:srgbClr val="000000"/>
                          </a:solidFill>
                          <a:effectLst/>
                          <a:latin typeface="Calibri"/>
                        </a:rPr>
                        <a:t>creativecommons.org</a:t>
                      </a:r>
                      <a:r>
                        <a:rPr lang="en-US" sz="1200" b="0" i="0" u="none" strike="noStrike" dirty="0">
                          <a:solidFill>
                            <a:srgbClr val="000000"/>
                          </a:solidFill>
                          <a:effectLst/>
                          <a:latin typeface="Calibri"/>
                        </a:rPr>
                        <a:t>/licenses/by-</a:t>
                      </a:r>
                      <a:r>
                        <a:rPr lang="en-US" sz="1200" b="0" i="0" u="none" strike="noStrike" dirty="0" err="1">
                          <a:solidFill>
                            <a:srgbClr val="000000"/>
                          </a:solidFill>
                          <a:effectLst/>
                          <a:latin typeface="Calibri"/>
                        </a:rPr>
                        <a:t>nc</a:t>
                      </a:r>
                      <a:r>
                        <a:rPr lang="en-US" sz="1200" b="0" i="0" u="none" strike="noStrike" dirty="0">
                          <a:solidFill>
                            <a:srgbClr val="000000"/>
                          </a:solidFill>
                          <a:effectLst/>
                          <a:latin typeface="Calibri"/>
                        </a:rPr>
                        <a:t>-</a:t>
                      </a:r>
                      <a:r>
                        <a:rPr lang="en-US" sz="1200" b="0" i="0" u="none" strike="noStrike" dirty="0" err="1">
                          <a:solidFill>
                            <a:srgbClr val="000000"/>
                          </a:solidFill>
                          <a:effectLst/>
                          <a:latin typeface="Calibri"/>
                        </a:rPr>
                        <a:t>nd</a:t>
                      </a:r>
                      <a:r>
                        <a:rPr lang="en-US" sz="1200" b="0" i="0" u="none" strike="noStrike" dirty="0">
                          <a:solidFill>
                            <a:srgbClr val="000000"/>
                          </a:solidFill>
                          <a:effectLst/>
                          <a:latin typeface="Calibri"/>
                        </a:rPr>
                        <a:t>/2.0/</a:t>
                      </a:r>
                    </a:p>
                  </a:txBody>
                  <a:tcPr marL="4657" marR="4657" marT="4657" marB="0" anchor="b">
                    <a:lnL>
                      <a:noFill/>
                    </a:lnL>
                    <a:lnR>
                      <a:noFill/>
                    </a:lnR>
                    <a:lnT>
                      <a:noFill/>
                    </a:lnT>
                    <a:lnB>
                      <a:noFill/>
                    </a:lnB>
                  </a:tcPr>
                </a:tc>
              </a:tr>
              <a:tr h="341143">
                <a:tc>
                  <a:txBody>
                    <a:bodyPr/>
                    <a:lstStyle/>
                    <a:p>
                      <a:pPr algn="l" fontAlgn="b"/>
                      <a:r>
                        <a:rPr lang="en-US" sz="1200" b="0" i="0" u="none" strike="noStrike">
                          <a:solidFill>
                            <a:srgbClr val="000000"/>
                          </a:solidFill>
                          <a:effectLst/>
                          <a:latin typeface="Calibri"/>
                        </a:rPr>
                        <a:t>Slide 12</a:t>
                      </a:r>
                    </a:p>
                  </a:txBody>
                  <a:tcPr marL="4657" marR="4657" marT="4657" marB="0" anchor="b">
                    <a:lnL>
                      <a:noFill/>
                    </a:lnL>
                    <a:lnR>
                      <a:noFill/>
                    </a:lnR>
                    <a:lnT>
                      <a:noFill/>
                    </a:lnT>
                    <a:lnB>
                      <a:noFill/>
                    </a:lnB>
                  </a:tcPr>
                </a:tc>
                <a:tc>
                  <a:txBody>
                    <a:bodyPr/>
                    <a:lstStyle/>
                    <a:p>
                      <a:pPr algn="l" fontAlgn="b"/>
                      <a:r>
                        <a:rPr lang="en-US" sz="1200" b="0" i="0" u="none" strike="noStrike" dirty="0">
                          <a:solidFill>
                            <a:srgbClr val="000000"/>
                          </a:solidFill>
                          <a:effectLst/>
                          <a:latin typeface="Calibri"/>
                        </a:rPr>
                        <a:t>Photo Credit: jimbo0307 https://</a:t>
                      </a:r>
                      <a:r>
                        <a:rPr lang="en-US" sz="1200" b="0" i="0" u="none" strike="noStrike" dirty="0" err="1">
                          <a:solidFill>
                            <a:srgbClr val="000000"/>
                          </a:solidFill>
                          <a:effectLst/>
                          <a:latin typeface="Calibri"/>
                        </a:rPr>
                        <a:t>www.flickr.com</a:t>
                      </a:r>
                      <a:r>
                        <a:rPr lang="en-US" sz="1200" b="0" i="0" u="none" strike="noStrike" dirty="0">
                          <a:solidFill>
                            <a:srgbClr val="000000"/>
                          </a:solidFill>
                          <a:effectLst/>
                          <a:latin typeface="Calibri"/>
                        </a:rPr>
                        <a:t>/photos/48520501@N02/14219440492/ </a:t>
                      </a:r>
                      <a:endParaRPr lang="en-US" sz="1200" b="0" i="0" u="none" strike="noStrike" dirty="0" smtClean="0">
                        <a:solidFill>
                          <a:srgbClr val="000000"/>
                        </a:solidFill>
                        <a:effectLst/>
                        <a:latin typeface="Calibri"/>
                      </a:endParaRPr>
                    </a:p>
                    <a:p>
                      <a:pPr algn="l" fontAlgn="b"/>
                      <a:r>
                        <a:rPr lang="en-US" sz="1200" b="0" i="0" u="none" strike="noStrike" dirty="0" smtClean="0">
                          <a:solidFill>
                            <a:srgbClr val="000000"/>
                          </a:solidFill>
                          <a:effectLst/>
                          <a:latin typeface="Calibri"/>
                        </a:rPr>
                        <a:t>https</a:t>
                      </a:r>
                      <a:r>
                        <a:rPr lang="en-US" sz="1200" b="0" i="0" u="none" strike="noStrike" dirty="0">
                          <a:solidFill>
                            <a:srgbClr val="000000"/>
                          </a:solidFill>
                          <a:effectLst/>
                          <a:latin typeface="Calibri"/>
                        </a:rPr>
                        <a:t>://</a:t>
                      </a:r>
                      <a:r>
                        <a:rPr lang="en-US" sz="1200" b="0" i="0" u="none" strike="noStrike" dirty="0" err="1">
                          <a:solidFill>
                            <a:srgbClr val="000000"/>
                          </a:solidFill>
                          <a:effectLst/>
                          <a:latin typeface="Calibri"/>
                        </a:rPr>
                        <a:t>creativecommons.org</a:t>
                      </a:r>
                      <a:r>
                        <a:rPr lang="en-US" sz="1200" b="0" i="0" u="none" strike="noStrike" dirty="0">
                          <a:solidFill>
                            <a:srgbClr val="000000"/>
                          </a:solidFill>
                          <a:effectLst/>
                          <a:latin typeface="Calibri"/>
                        </a:rPr>
                        <a:t>/licenses/by-</a:t>
                      </a:r>
                      <a:r>
                        <a:rPr lang="en-US" sz="1200" b="0" i="0" u="none" strike="noStrike" dirty="0" err="1">
                          <a:solidFill>
                            <a:srgbClr val="000000"/>
                          </a:solidFill>
                          <a:effectLst/>
                          <a:latin typeface="Calibri"/>
                        </a:rPr>
                        <a:t>nc</a:t>
                      </a:r>
                      <a:r>
                        <a:rPr lang="en-US" sz="1200" b="0" i="0" u="none" strike="noStrike" dirty="0">
                          <a:solidFill>
                            <a:srgbClr val="000000"/>
                          </a:solidFill>
                          <a:effectLst/>
                          <a:latin typeface="Calibri"/>
                        </a:rPr>
                        <a:t>-</a:t>
                      </a:r>
                      <a:r>
                        <a:rPr lang="en-US" sz="1200" b="0" i="0" u="none" strike="noStrike" dirty="0" err="1">
                          <a:solidFill>
                            <a:srgbClr val="000000"/>
                          </a:solidFill>
                          <a:effectLst/>
                          <a:latin typeface="Calibri"/>
                        </a:rPr>
                        <a:t>sa</a:t>
                      </a:r>
                      <a:r>
                        <a:rPr lang="en-US" sz="1200" b="0" i="0" u="none" strike="noStrike" dirty="0">
                          <a:solidFill>
                            <a:srgbClr val="000000"/>
                          </a:solidFill>
                          <a:effectLst/>
                          <a:latin typeface="Calibri"/>
                        </a:rPr>
                        <a:t>/2.0 </a:t>
                      </a:r>
                    </a:p>
                  </a:txBody>
                  <a:tcPr marL="4657" marR="4657" marT="4657" marB="0" anchor="b">
                    <a:lnL>
                      <a:noFill/>
                    </a:lnL>
                    <a:lnR>
                      <a:noFill/>
                    </a:lnR>
                    <a:lnT>
                      <a:noFill/>
                    </a:lnT>
                    <a:lnB>
                      <a:noFill/>
                    </a:lnB>
                  </a:tcPr>
                </a:tc>
              </a:tr>
              <a:tr h="341143">
                <a:tc>
                  <a:txBody>
                    <a:bodyPr/>
                    <a:lstStyle/>
                    <a:p>
                      <a:pPr algn="l" fontAlgn="b"/>
                      <a:r>
                        <a:rPr lang="en-US" sz="1200" b="0" i="0" u="none" strike="noStrike">
                          <a:solidFill>
                            <a:srgbClr val="000000"/>
                          </a:solidFill>
                          <a:effectLst/>
                          <a:latin typeface="Calibri"/>
                        </a:rPr>
                        <a:t>Slide 13</a:t>
                      </a:r>
                    </a:p>
                  </a:txBody>
                  <a:tcPr marL="4657" marR="4657" marT="4657" marB="0" anchor="b">
                    <a:lnL>
                      <a:noFill/>
                    </a:lnL>
                    <a:lnR>
                      <a:noFill/>
                    </a:lnR>
                    <a:lnT>
                      <a:noFill/>
                    </a:lnT>
                    <a:lnB>
                      <a:noFill/>
                    </a:lnB>
                  </a:tcPr>
                </a:tc>
                <a:tc>
                  <a:txBody>
                    <a:bodyPr/>
                    <a:lstStyle/>
                    <a:p>
                      <a:pPr algn="l" fontAlgn="b"/>
                      <a:r>
                        <a:rPr lang="en-US" sz="1200" b="0" i="0" u="none" strike="noStrike" dirty="0">
                          <a:solidFill>
                            <a:srgbClr val="000000"/>
                          </a:solidFill>
                          <a:effectLst/>
                          <a:latin typeface="Calibri"/>
                        </a:rPr>
                        <a:t>Photo Credit: </a:t>
                      </a:r>
                      <a:r>
                        <a:rPr lang="en-US" sz="1200" b="0" i="0" u="none" strike="noStrike" dirty="0" err="1">
                          <a:solidFill>
                            <a:srgbClr val="000000"/>
                          </a:solidFill>
                          <a:effectLst/>
                          <a:latin typeface="Calibri"/>
                        </a:rPr>
                        <a:t>BasileLeConquerant</a:t>
                      </a:r>
                      <a:r>
                        <a:rPr lang="en-US" sz="1200" b="0" i="0" u="none" strike="noStrike" dirty="0">
                          <a:solidFill>
                            <a:srgbClr val="000000"/>
                          </a:solidFill>
                          <a:effectLst/>
                          <a:latin typeface="Calibri"/>
                        </a:rPr>
                        <a:t> https://</a:t>
                      </a:r>
                      <a:r>
                        <a:rPr lang="en-US" sz="1200" b="0" i="0" u="none" strike="noStrike" dirty="0" err="1">
                          <a:solidFill>
                            <a:srgbClr val="000000"/>
                          </a:solidFill>
                          <a:effectLst/>
                          <a:latin typeface="Calibri"/>
                        </a:rPr>
                        <a:t>www.flickr.com</a:t>
                      </a:r>
                      <a:r>
                        <a:rPr lang="en-US" sz="1200" b="0" i="0" u="none" strike="noStrike" dirty="0">
                          <a:solidFill>
                            <a:srgbClr val="000000"/>
                          </a:solidFill>
                          <a:effectLst/>
                          <a:latin typeface="Calibri"/>
                        </a:rPr>
                        <a:t>/photos/45772611@N00/2092722825/ </a:t>
                      </a:r>
                      <a:endParaRPr lang="en-US" sz="1200" b="0" i="0" u="none" strike="noStrike" dirty="0" smtClean="0">
                        <a:solidFill>
                          <a:srgbClr val="000000"/>
                        </a:solidFill>
                        <a:effectLst/>
                        <a:latin typeface="Calibri"/>
                      </a:endParaRPr>
                    </a:p>
                    <a:p>
                      <a:pPr algn="l" fontAlgn="b"/>
                      <a:r>
                        <a:rPr lang="en-US" sz="1200" b="0" i="0" u="none" strike="noStrike" dirty="0" smtClean="0">
                          <a:solidFill>
                            <a:srgbClr val="000000"/>
                          </a:solidFill>
                          <a:effectLst/>
                          <a:latin typeface="Calibri"/>
                        </a:rPr>
                        <a:t>https</a:t>
                      </a:r>
                      <a:r>
                        <a:rPr lang="en-US" sz="1200" b="0" i="0" u="none" strike="noStrike" dirty="0">
                          <a:solidFill>
                            <a:srgbClr val="000000"/>
                          </a:solidFill>
                          <a:effectLst/>
                          <a:latin typeface="Calibri"/>
                        </a:rPr>
                        <a:t>://</a:t>
                      </a:r>
                      <a:r>
                        <a:rPr lang="en-US" sz="1200" b="0" i="0" u="none" strike="noStrike" dirty="0" err="1">
                          <a:solidFill>
                            <a:srgbClr val="000000"/>
                          </a:solidFill>
                          <a:effectLst/>
                          <a:latin typeface="Calibri"/>
                        </a:rPr>
                        <a:t>creativecommons.org</a:t>
                      </a:r>
                      <a:r>
                        <a:rPr lang="en-US" sz="1200" b="0" i="0" u="none" strike="noStrike" dirty="0">
                          <a:solidFill>
                            <a:srgbClr val="000000"/>
                          </a:solidFill>
                          <a:effectLst/>
                          <a:latin typeface="Calibri"/>
                        </a:rPr>
                        <a:t>/licenses/by-</a:t>
                      </a:r>
                      <a:r>
                        <a:rPr lang="en-US" sz="1200" b="0" i="0" u="none" strike="noStrike" dirty="0" err="1">
                          <a:solidFill>
                            <a:srgbClr val="000000"/>
                          </a:solidFill>
                          <a:effectLst/>
                          <a:latin typeface="Calibri"/>
                        </a:rPr>
                        <a:t>nc</a:t>
                      </a:r>
                      <a:r>
                        <a:rPr lang="en-US" sz="1200" b="0" i="0" u="none" strike="noStrike" dirty="0">
                          <a:solidFill>
                            <a:srgbClr val="000000"/>
                          </a:solidFill>
                          <a:effectLst/>
                          <a:latin typeface="Calibri"/>
                        </a:rPr>
                        <a:t>/2.0/</a:t>
                      </a:r>
                    </a:p>
                  </a:txBody>
                  <a:tcPr marL="4657" marR="4657" marT="4657" marB="0" anchor="b">
                    <a:lnL>
                      <a:noFill/>
                    </a:lnL>
                    <a:lnR>
                      <a:noFill/>
                    </a:lnR>
                    <a:lnT>
                      <a:noFill/>
                    </a:lnT>
                    <a:lnB>
                      <a:noFill/>
                    </a:lnB>
                  </a:tcPr>
                </a:tc>
              </a:tr>
              <a:tr h="341143">
                <a:tc>
                  <a:txBody>
                    <a:bodyPr/>
                    <a:lstStyle/>
                    <a:p>
                      <a:pPr algn="l" fontAlgn="b"/>
                      <a:r>
                        <a:rPr lang="en-US" sz="1200" b="0" i="0" u="none" strike="noStrike">
                          <a:solidFill>
                            <a:srgbClr val="000000"/>
                          </a:solidFill>
                          <a:effectLst/>
                          <a:latin typeface="Calibri"/>
                        </a:rPr>
                        <a:t>Slide 16</a:t>
                      </a:r>
                    </a:p>
                  </a:txBody>
                  <a:tcPr marL="4657" marR="4657" marT="4657" marB="0" anchor="b">
                    <a:lnL>
                      <a:noFill/>
                    </a:lnL>
                    <a:lnR>
                      <a:noFill/>
                    </a:lnR>
                    <a:lnT>
                      <a:noFill/>
                    </a:lnT>
                    <a:lnB>
                      <a:noFill/>
                    </a:lnB>
                  </a:tcPr>
                </a:tc>
                <a:tc>
                  <a:txBody>
                    <a:bodyPr/>
                    <a:lstStyle/>
                    <a:p>
                      <a:pPr algn="l" fontAlgn="b"/>
                      <a:r>
                        <a:rPr lang="en-US" sz="1200" b="0" i="0" u="none" strike="noStrike">
                          <a:solidFill>
                            <a:srgbClr val="000000"/>
                          </a:solidFill>
                          <a:effectLst/>
                          <a:latin typeface="Calibri"/>
                        </a:rPr>
                        <a:t>Photo Credit: Romain [ apictureourselves.org ] https://www.flickr.com/photos/72898690@N00/421118235/ https://creativecommons.org/licenses/by-nc-sa/2.0/</a:t>
                      </a:r>
                    </a:p>
                  </a:txBody>
                  <a:tcPr marL="4657" marR="4657" marT="4657" marB="0" anchor="b">
                    <a:lnL>
                      <a:noFill/>
                    </a:lnL>
                    <a:lnR>
                      <a:noFill/>
                    </a:lnR>
                    <a:lnT>
                      <a:noFill/>
                    </a:lnT>
                    <a:lnB>
                      <a:noFill/>
                    </a:lnB>
                  </a:tcPr>
                </a:tc>
              </a:tr>
              <a:tr h="341143">
                <a:tc>
                  <a:txBody>
                    <a:bodyPr/>
                    <a:lstStyle/>
                    <a:p>
                      <a:pPr algn="l" fontAlgn="b"/>
                      <a:r>
                        <a:rPr lang="en-US" sz="1200" b="0" i="0" u="none" strike="noStrike">
                          <a:solidFill>
                            <a:srgbClr val="000000"/>
                          </a:solidFill>
                          <a:effectLst/>
                          <a:latin typeface="Calibri"/>
                        </a:rPr>
                        <a:t>Slide 20</a:t>
                      </a:r>
                    </a:p>
                  </a:txBody>
                  <a:tcPr marL="4657" marR="4657" marT="4657" marB="0" anchor="b">
                    <a:lnL>
                      <a:noFill/>
                    </a:lnL>
                    <a:lnR>
                      <a:noFill/>
                    </a:lnR>
                    <a:lnT>
                      <a:noFill/>
                    </a:lnT>
                    <a:lnB>
                      <a:noFill/>
                    </a:lnB>
                  </a:tcPr>
                </a:tc>
                <a:tc>
                  <a:txBody>
                    <a:bodyPr/>
                    <a:lstStyle/>
                    <a:p>
                      <a:pPr algn="l" fontAlgn="b"/>
                      <a:r>
                        <a:rPr lang="en-US" sz="1200" b="0" i="0" u="none" strike="noStrike" dirty="0">
                          <a:solidFill>
                            <a:srgbClr val="000000"/>
                          </a:solidFill>
                          <a:effectLst/>
                          <a:latin typeface="Calibri"/>
                        </a:rPr>
                        <a:t>Photo Credit: </a:t>
                      </a:r>
                      <a:r>
                        <a:rPr lang="en-US" sz="1200" b="0" i="0" u="none" strike="noStrike" dirty="0" err="1">
                          <a:solidFill>
                            <a:srgbClr val="000000"/>
                          </a:solidFill>
                          <a:effectLst/>
                          <a:latin typeface="Calibri"/>
                        </a:rPr>
                        <a:t>johnmuk</a:t>
                      </a:r>
                      <a:r>
                        <a:rPr lang="en-US" sz="1200" b="0" i="0" u="none" strike="noStrike" dirty="0">
                          <a:solidFill>
                            <a:srgbClr val="000000"/>
                          </a:solidFill>
                          <a:effectLst/>
                          <a:latin typeface="Calibri"/>
                        </a:rPr>
                        <a:t> https://</a:t>
                      </a:r>
                      <a:r>
                        <a:rPr lang="en-US" sz="1200" b="0" i="0" u="none" strike="noStrike" dirty="0" err="1">
                          <a:solidFill>
                            <a:srgbClr val="000000"/>
                          </a:solidFill>
                          <a:effectLst/>
                          <a:latin typeface="Calibri"/>
                        </a:rPr>
                        <a:t>www.flickr.com</a:t>
                      </a:r>
                      <a:r>
                        <a:rPr lang="en-US" sz="1200" b="0" i="0" u="none" strike="noStrike" dirty="0">
                          <a:solidFill>
                            <a:srgbClr val="000000"/>
                          </a:solidFill>
                          <a:effectLst/>
                          <a:latin typeface="Calibri"/>
                        </a:rPr>
                        <a:t>/photos/52538087@N00/173961915/ </a:t>
                      </a:r>
                      <a:endParaRPr lang="en-US" sz="1200" b="0" i="0" u="none" strike="noStrike" dirty="0" smtClean="0">
                        <a:solidFill>
                          <a:srgbClr val="000000"/>
                        </a:solidFill>
                        <a:effectLst/>
                        <a:latin typeface="Calibri"/>
                      </a:endParaRPr>
                    </a:p>
                    <a:p>
                      <a:pPr algn="l" fontAlgn="b"/>
                      <a:r>
                        <a:rPr lang="en-US" sz="1200" b="0" i="0" u="none" strike="noStrike" dirty="0" smtClean="0">
                          <a:solidFill>
                            <a:srgbClr val="000000"/>
                          </a:solidFill>
                          <a:effectLst/>
                          <a:latin typeface="Calibri"/>
                        </a:rPr>
                        <a:t>https</a:t>
                      </a:r>
                      <a:r>
                        <a:rPr lang="en-US" sz="1200" b="0" i="0" u="none" strike="noStrike" dirty="0">
                          <a:solidFill>
                            <a:srgbClr val="000000"/>
                          </a:solidFill>
                          <a:effectLst/>
                          <a:latin typeface="Calibri"/>
                        </a:rPr>
                        <a:t>://</a:t>
                      </a:r>
                      <a:r>
                        <a:rPr lang="en-US" sz="1200" b="0" i="0" u="none" strike="noStrike" dirty="0" err="1">
                          <a:solidFill>
                            <a:srgbClr val="000000"/>
                          </a:solidFill>
                          <a:effectLst/>
                          <a:latin typeface="Calibri"/>
                        </a:rPr>
                        <a:t>creativecommons.org</a:t>
                      </a:r>
                      <a:r>
                        <a:rPr lang="en-US" sz="1200" b="0" i="0" u="none" strike="noStrike" dirty="0">
                          <a:solidFill>
                            <a:srgbClr val="000000"/>
                          </a:solidFill>
                          <a:effectLst/>
                          <a:latin typeface="Calibri"/>
                        </a:rPr>
                        <a:t>/licenses/by-</a:t>
                      </a:r>
                      <a:r>
                        <a:rPr lang="en-US" sz="1200" b="0" i="0" u="none" strike="noStrike" dirty="0" err="1">
                          <a:solidFill>
                            <a:srgbClr val="000000"/>
                          </a:solidFill>
                          <a:effectLst/>
                          <a:latin typeface="Calibri"/>
                        </a:rPr>
                        <a:t>nc</a:t>
                      </a:r>
                      <a:r>
                        <a:rPr lang="en-US" sz="1200" b="0" i="0" u="none" strike="noStrike" dirty="0">
                          <a:solidFill>
                            <a:srgbClr val="000000"/>
                          </a:solidFill>
                          <a:effectLst/>
                          <a:latin typeface="Calibri"/>
                        </a:rPr>
                        <a:t>-</a:t>
                      </a:r>
                      <a:r>
                        <a:rPr lang="en-US" sz="1200" b="0" i="0" u="none" strike="noStrike" dirty="0" err="1">
                          <a:solidFill>
                            <a:srgbClr val="000000"/>
                          </a:solidFill>
                          <a:effectLst/>
                          <a:latin typeface="Calibri"/>
                        </a:rPr>
                        <a:t>sa</a:t>
                      </a:r>
                      <a:r>
                        <a:rPr lang="en-US" sz="1200" b="0" i="0" u="none" strike="noStrike" dirty="0">
                          <a:solidFill>
                            <a:srgbClr val="000000"/>
                          </a:solidFill>
                          <a:effectLst/>
                          <a:latin typeface="Calibri"/>
                        </a:rPr>
                        <a:t>/2.0/</a:t>
                      </a:r>
                    </a:p>
                  </a:txBody>
                  <a:tcPr marL="4657" marR="4657" marT="4657" marB="0" anchor="b">
                    <a:lnL>
                      <a:noFill/>
                    </a:lnL>
                    <a:lnR>
                      <a:noFill/>
                    </a:lnR>
                    <a:lnT>
                      <a:noFill/>
                    </a:lnT>
                    <a:lnB>
                      <a:noFill/>
                    </a:lnB>
                  </a:tcPr>
                </a:tc>
              </a:tr>
              <a:tr h="341143">
                <a:tc>
                  <a:txBody>
                    <a:bodyPr/>
                    <a:lstStyle/>
                    <a:p>
                      <a:pPr algn="l" fontAlgn="b"/>
                      <a:r>
                        <a:rPr lang="en-US" sz="1200" b="0" i="0" u="none" strike="noStrike">
                          <a:solidFill>
                            <a:srgbClr val="000000"/>
                          </a:solidFill>
                          <a:effectLst/>
                          <a:latin typeface="Calibri"/>
                        </a:rPr>
                        <a:t>Slide 21</a:t>
                      </a:r>
                    </a:p>
                  </a:txBody>
                  <a:tcPr marL="4657" marR="4657" marT="4657" marB="0" anchor="b">
                    <a:lnL>
                      <a:noFill/>
                    </a:lnL>
                    <a:lnR>
                      <a:noFill/>
                    </a:lnR>
                    <a:lnT>
                      <a:noFill/>
                    </a:lnT>
                    <a:lnB>
                      <a:noFill/>
                    </a:lnB>
                  </a:tcPr>
                </a:tc>
                <a:tc>
                  <a:txBody>
                    <a:bodyPr/>
                    <a:lstStyle/>
                    <a:p>
                      <a:pPr algn="l" fontAlgn="b"/>
                      <a:r>
                        <a:rPr lang="en-US" sz="1200" b="0" i="0" u="none" strike="noStrike" dirty="0">
                          <a:solidFill>
                            <a:srgbClr val="000000"/>
                          </a:solidFill>
                          <a:effectLst/>
                          <a:latin typeface="Calibri"/>
                        </a:rPr>
                        <a:t>Photo Credit: </a:t>
                      </a:r>
                      <a:r>
                        <a:rPr lang="en-US" sz="1200" b="0" i="0" u="none" strike="noStrike" dirty="0" err="1">
                          <a:solidFill>
                            <a:srgbClr val="000000"/>
                          </a:solidFill>
                          <a:effectLst/>
                          <a:latin typeface="Calibri"/>
                        </a:rPr>
                        <a:t>Tc</a:t>
                      </a:r>
                      <a:r>
                        <a:rPr lang="en-US" sz="1200" b="0" i="0" u="none" strike="noStrike" dirty="0">
                          <a:solidFill>
                            <a:srgbClr val="000000"/>
                          </a:solidFill>
                          <a:effectLst/>
                          <a:latin typeface="Calibri"/>
                        </a:rPr>
                        <a:t> Morgan https://</a:t>
                      </a:r>
                      <a:r>
                        <a:rPr lang="en-US" sz="1200" b="0" i="0" u="none" strike="noStrike" dirty="0" err="1">
                          <a:solidFill>
                            <a:srgbClr val="000000"/>
                          </a:solidFill>
                          <a:effectLst/>
                          <a:latin typeface="Calibri"/>
                        </a:rPr>
                        <a:t>www.flickr.com</a:t>
                      </a:r>
                      <a:r>
                        <a:rPr lang="en-US" sz="1200" b="0" i="0" u="none" strike="noStrike" dirty="0">
                          <a:solidFill>
                            <a:srgbClr val="000000"/>
                          </a:solidFill>
                          <a:effectLst/>
                          <a:latin typeface="Calibri"/>
                        </a:rPr>
                        <a:t>/photos/63114962@N08/8071352735</a:t>
                      </a:r>
                      <a:r>
                        <a:rPr lang="en-US" sz="1200" b="0" i="0" u="none" strike="noStrike">
                          <a:solidFill>
                            <a:srgbClr val="000000"/>
                          </a:solidFill>
                          <a:effectLst/>
                          <a:latin typeface="Calibri"/>
                        </a:rPr>
                        <a:t>/ </a:t>
                      </a:r>
                      <a:endParaRPr lang="en-US" sz="1200" b="0" i="0" u="none" strike="noStrike" smtClean="0">
                        <a:solidFill>
                          <a:srgbClr val="000000"/>
                        </a:solidFill>
                        <a:effectLst/>
                        <a:latin typeface="Calibri"/>
                      </a:endParaRPr>
                    </a:p>
                    <a:p>
                      <a:pPr algn="l" fontAlgn="b"/>
                      <a:r>
                        <a:rPr lang="en-US" sz="1200" b="0" i="0" u="none" strike="noStrike" smtClean="0">
                          <a:solidFill>
                            <a:srgbClr val="000000"/>
                          </a:solidFill>
                          <a:effectLst/>
                          <a:latin typeface="Calibri"/>
                        </a:rPr>
                        <a:t>https</a:t>
                      </a:r>
                      <a:r>
                        <a:rPr lang="en-US" sz="1200" b="0" i="0" u="none" strike="noStrike" dirty="0">
                          <a:solidFill>
                            <a:srgbClr val="000000"/>
                          </a:solidFill>
                          <a:effectLst/>
                          <a:latin typeface="Calibri"/>
                        </a:rPr>
                        <a:t>://</a:t>
                      </a:r>
                      <a:r>
                        <a:rPr lang="en-US" sz="1200" b="0" i="0" u="none" strike="noStrike" dirty="0" err="1">
                          <a:solidFill>
                            <a:srgbClr val="000000"/>
                          </a:solidFill>
                          <a:effectLst/>
                          <a:latin typeface="Calibri"/>
                        </a:rPr>
                        <a:t>creativecommons.org</a:t>
                      </a:r>
                      <a:r>
                        <a:rPr lang="en-US" sz="1200" b="0" i="0" u="none" strike="noStrike" dirty="0">
                          <a:solidFill>
                            <a:srgbClr val="000000"/>
                          </a:solidFill>
                          <a:effectLst/>
                          <a:latin typeface="Calibri"/>
                        </a:rPr>
                        <a:t>/licenses/by-</a:t>
                      </a:r>
                      <a:r>
                        <a:rPr lang="en-US" sz="1200" b="0" i="0" u="none" strike="noStrike" dirty="0" err="1">
                          <a:solidFill>
                            <a:srgbClr val="000000"/>
                          </a:solidFill>
                          <a:effectLst/>
                          <a:latin typeface="Calibri"/>
                        </a:rPr>
                        <a:t>nc</a:t>
                      </a:r>
                      <a:r>
                        <a:rPr lang="en-US" sz="1200" b="0" i="0" u="none" strike="noStrike" dirty="0">
                          <a:solidFill>
                            <a:srgbClr val="000000"/>
                          </a:solidFill>
                          <a:effectLst/>
                          <a:latin typeface="Calibri"/>
                        </a:rPr>
                        <a:t>-</a:t>
                      </a:r>
                      <a:r>
                        <a:rPr lang="en-US" sz="1200" b="0" i="0" u="none" strike="noStrike" dirty="0" err="1">
                          <a:solidFill>
                            <a:srgbClr val="000000"/>
                          </a:solidFill>
                          <a:effectLst/>
                          <a:latin typeface="Calibri"/>
                        </a:rPr>
                        <a:t>sa</a:t>
                      </a:r>
                      <a:r>
                        <a:rPr lang="en-US" sz="1200" b="0" i="0" u="none" strike="noStrike" dirty="0">
                          <a:solidFill>
                            <a:srgbClr val="000000"/>
                          </a:solidFill>
                          <a:effectLst/>
                          <a:latin typeface="Calibri"/>
                        </a:rPr>
                        <a:t>/2.0/</a:t>
                      </a:r>
                    </a:p>
                  </a:txBody>
                  <a:tcPr marL="4657" marR="4657" marT="4657" marB="0" anchor="b">
                    <a:lnL>
                      <a:noFill/>
                    </a:lnL>
                    <a:lnR>
                      <a:noFill/>
                    </a:lnR>
                    <a:lnT>
                      <a:noFill/>
                    </a:lnT>
                    <a:lnB>
                      <a:noFill/>
                    </a:lnB>
                  </a:tcPr>
                </a:tc>
              </a:tr>
            </a:tbl>
          </a:graphicData>
        </a:graphic>
      </p:graphicFrame>
    </p:spTree>
    <p:extLst>
      <p:ext uri="{BB962C8B-B14F-4D97-AF65-F5344CB8AC3E}">
        <p14:creationId xmlns:p14="http://schemas.microsoft.com/office/powerpoint/2010/main" val="320604419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u="sng" dirty="0" smtClean="0"/>
              <a:t>What is Vision?</a:t>
            </a:r>
            <a:endParaRPr lang="en-US" b="1" u="sng" dirty="0"/>
          </a:p>
        </p:txBody>
      </p:sp>
      <p:pic>
        <p:nvPicPr>
          <p:cNvPr id="7" name="Picture 6"/>
          <p:cNvPicPr>
            <a:picLocks noChangeAspect="1"/>
          </p:cNvPicPr>
          <p:nvPr/>
        </p:nvPicPr>
        <p:blipFill rotWithShape="1">
          <a:blip r:embed="rId3"/>
          <a:srcRect l="36213"/>
          <a:stretch/>
        </p:blipFill>
        <p:spPr>
          <a:xfrm>
            <a:off x="6870522" y="1417638"/>
            <a:ext cx="1746354" cy="1822340"/>
          </a:xfrm>
          <a:prstGeom prst="rect">
            <a:avLst/>
          </a:prstGeom>
          <a:ln w="3175">
            <a:solidFill>
              <a:schemeClr val="tx1"/>
            </a:solidFill>
          </a:ln>
        </p:spPr>
      </p:pic>
      <p:grpSp>
        <p:nvGrpSpPr>
          <p:cNvPr id="30" name="Group 29"/>
          <p:cNvGrpSpPr/>
          <p:nvPr/>
        </p:nvGrpSpPr>
        <p:grpSpPr>
          <a:xfrm>
            <a:off x="342835" y="1235501"/>
            <a:ext cx="8480454" cy="5169333"/>
            <a:chOff x="342835" y="1235501"/>
            <a:chExt cx="8480454" cy="5169333"/>
          </a:xfrm>
        </p:grpSpPr>
        <p:sp>
          <p:nvSpPr>
            <p:cNvPr id="21" name="Oval 20"/>
            <p:cNvSpPr/>
            <p:nvPr/>
          </p:nvSpPr>
          <p:spPr>
            <a:xfrm>
              <a:off x="342835" y="1235501"/>
              <a:ext cx="1426862" cy="1426862"/>
            </a:xfrm>
            <a:prstGeom prst="ellips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smtClean="0">
                  <a:solidFill>
                    <a:schemeClr val="tx1"/>
                  </a:solidFill>
                </a:rPr>
                <a:t>Light</a:t>
              </a:r>
              <a:endParaRPr lang="en-US" sz="2400" b="1" dirty="0">
                <a:solidFill>
                  <a:schemeClr val="tx1"/>
                </a:solidFill>
              </a:endParaRPr>
            </a:p>
          </p:txBody>
        </p:sp>
        <p:sp>
          <p:nvSpPr>
            <p:cNvPr id="22" name="Oval 21"/>
            <p:cNvSpPr/>
            <p:nvPr/>
          </p:nvSpPr>
          <p:spPr>
            <a:xfrm>
              <a:off x="1706947" y="1730201"/>
              <a:ext cx="1883723" cy="1883723"/>
            </a:xfrm>
            <a:prstGeom prst="ellipse">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sz="2400" b="1" dirty="0" smtClean="0">
                  <a:solidFill>
                    <a:schemeClr val="tx1"/>
                  </a:solidFill>
                </a:rPr>
                <a:t>Photo-Receptor</a:t>
              </a:r>
              <a:endParaRPr lang="en-US" sz="2400" b="1" dirty="0">
                <a:solidFill>
                  <a:schemeClr val="tx1"/>
                </a:solidFill>
              </a:endParaRPr>
            </a:p>
          </p:txBody>
        </p:sp>
        <p:sp>
          <p:nvSpPr>
            <p:cNvPr id="23" name="Oval 22"/>
            <p:cNvSpPr/>
            <p:nvPr/>
          </p:nvSpPr>
          <p:spPr>
            <a:xfrm>
              <a:off x="3437980" y="2681762"/>
              <a:ext cx="1866916" cy="1862465"/>
            </a:xfrm>
            <a:prstGeom prst="ellipse">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sz="2400" b="1" dirty="0" smtClean="0">
                  <a:solidFill>
                    <a:schemeClr val="tx1"/>
                  </a:solidFill>
                </a:rPr>
                <a:t>Photo-Activation</a:t>
              </a:r>
              <a:endParaRPr lang="en-US" sz="2400" b="1" dirty="0">
                <a:solidFill>
                  <a:schemeClr val="tx1"/>
                </a:solidFill>
              </a:endParaRPr>
            </a:p>
          </p:txBody>
        </p:sp>
        <p:sp>
          <p:nvSpPr>
            <p:cNvPr id="24" name="Oval 23"/>
            <p:cNvSpPr/>
            <p:nvPr/>
          </p:nvSpPr>
          <p:spPr>
            <a:xfrm>
              <a:off x="5197176" y="3612065"/>
              <a:ext cx="1866916" cy="1862465"/>
            </a:xfrm>
            <a:prstGeom prst="ellipse">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sz="2400" b="1" dirty="0" smtClean="0">
                  <a:solidFill>
                    <a:schemeClr val="tx1"/>
                  </a:solidFill>
                </a:rPr>
                <a:t>Neural</a:t>
              </a:r>
            </a:p>
            <a:p>
              <a:pPr algn="ctr"/>
              <a:r>
                <a:rPr lang="en-US" sz="2400" b="1" dirty="0" smtClean="0">
                  <a:solidFill>
                    <a:schemeClr val="tx1"/>
                  </a:solidFill>
                </a:rPr>
                <a:t>Activity</a:t>
              </a:r>
              <a:endParaRPr lang="en-US" sz="2400" b="1" dirty="0">
                <a:solidFill>
                  <a:schemeClr val="tx1"/>
                </a:solidFill>
              </a:endParaRPr>
            </a:p>
          </p:txBody>
        </p:sp>
        <p:sp>
          <p:nvSpPr>
            <p:cNvPr id="25" name="Oval 24"/>
            <p:cNvSpPr/>
            <p:nvPr/>
          </p:nvSpPr>
          <p:spPr>
            <a:xfrm>
              <a:off x="6956373" y="4542369"/>
              <a:ext cx="1866916" cy="1862465"/>
            </a:xfrm>
            <a:prstGeom prst="ellipse">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sz="2400" b="1" spc="-150" dirty="0" smtClean="0">
                  <a:solidFill>
                    <a:schemeClr val="tx1"/>
                  </a:solidFill>
                </a:rPr>
                <a:t>Awareness</a:t>
              </a:r>
              <a:endParaRPr lang="en-US" sz="2400" b="1" spc="-150" dirty="0">
                <a:solidFill>
                  <a:schemeClr val="tx1"/>
                </a:solidFill>
              </a:endParaRPr>
            </a:p>
          </p:txBody>
        </p:sp>
        <p:sp>
          <p:nvSpPr>
            <p:cNvPr id="26" name="Curved Down Arrow 25"/>
            <p:cNvSpPr/>
            <p:nvPr/>
          </p:nvSpPr>
          <p:spPr>
            <a:xfrm>
              <a:off x="1769697" y="1417638"/>
              <a:ext cx="988493" cy="531294"/>
            </a:xfrm>
            <a:prstGeom prst="curvedDownArrow">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7" name="Curved Down Arrow 26"/>
            <p:cNvSpPr/>
            <p:nvPr/>
          </p:nvSpPr>
          <p:spPr>
            <a:xfrm>
              <a:off x="3580452" y="2336769"/>
              <a:ext cx="988493" cy="531294"/>
            </a:xfrm>
            <a:prstGeom prst="curvedDownArrow">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8" name="Curved Down Arrow 27"/>
            <p:cNvSpPr/>
            <p:nvPr/>
          </p:nvSpPr>
          <p:spPr>
            <a:xfrm>
              <a:off x="5293866" y="3346418"/>
              <a:ext cx="988493" cy="531294"/>
            </a:xfrm>
            <a:prstGeom prst="curvedDownArrow">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9" name="Curved Down Arrow 28"/>
            <p:cNvSpPr/>
            <p:nvPr/>
          </p:nvSpPr>
          <p:spPr>
            <a:xfrm>
              <a:off x="7064092" y="4276722"/>
              <a:ext cx="988493" cy="531294"/>
            </a:xfrm>
            <a:prstGeom prst="curvedDownArrow">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grpSp>
    </p:spTree>
    <p:extLst>
      <p:ext uri="{BB962C8B-B14F-4D97-AF65-F5344CB8AC3E}">
        <p14:creationId xmlns:p14="http://schemas.microsoft.com/office/powerpoint/2010/main" val="209678972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u="sng" dirty="0" smtClean="0"/>
              <a:t>What is Vision?</a:t>
            </a:r>
            <a:br>
              <a:rPr lang="en-US" b="1" u="sng" dirty="0" smtClean="0"/>
            </a:br>
            <a:r>
              <a:rPr lang="en-US" b="1" u="sng" dirty="0" smtClean="0"/>
              <a:t> Photoreceptors</a:t>
            </a:r>
            <a:endParaRPr lang="en-US" b="1" u="sng" dirty="0"/>
          </a:p>
        </p:txBody>
      </p:sp>
      <p:sp>
        <p:nvSpPr>
          <p:cNvPr id="5" name="Content Placeholder 4"/>
          <p:cNvSpPr>
            <a:spLocks noGrp="1"/>
          </p:cNvSpPr>
          <p:nvPr>
            <p:ph sz="half" idx="2"/>
          </p:nvPr>
        </p:nvSpPr>
        <p:spPr>
          <a:xfrm>
            <a:off x="457200" y="1782985"/>
            <a:ext cx="4040188" cy="3951288"/>
          </a:xfrm>
        </p:spPr>
        <p:txBody>
          <a:bodyPr>
            <a:normAutofit/>
          </a:bodyPr>
          <a:lstStyle/>
          <a:p>
            <a:pPr marL="0" indent="0">
              <a:buNone/>
            </a:pPr>
            <a:r>
              <a:rPr lang="en-US" sz="3600" b="1" dirty="0" smtClean="0"/>
              <a:t>Rods</a:t>
            </a:r>
          </a:p>
          <a:p>
            <a:pPr>
              <a:buFont typeface="Wingdings" panose="05000000000000000000" pitchFamily="2" charset="2"/>
              <a:buChar char="§"/>
            </a:pPr>
            <a:r>
              <a:rPr lang="en-US" sz="3200" dirty="0" smtClean="0"/>
              <a:t>Dim </a:t>
            </a:r>
            <a:r>
              <a:rPr lang="en-US" sz="3200" dirty="0"/>
              <a:t>L</a:t>
            </a:r>
            <a:r>
              <a:rPr lang="en-US" sz="3200" dirty="0" smtClean="0"/>
              <a:t>ight</a:t>
            </a:r>
            <a:endParaRPr lang="en-US" sz="3200" dirty="0"/>
          </a:p>
        </p:txBody>
      </p:sp>
      <p:sp>
        <p:nvSpPr>
          <p:cNvPr id="7" name="Content Placeholder 6"/>
          <p:cNvSpPr>
            <a:spLocks noGrp="1"/>
          </p:cNvSpPr>
          <p:nvPr>
            <p:ph sz="quarter" idx="4"/>
          </p:nvPr>
        </p:nvSpPr>
        <p:spPr>
          <a:xfrm>
            <a:off x="455613" y="4134295"/>
            <a:ext cx="4041775" cy="3951288"/>
          </a:xfrm>
        </p:spPr>
        <p:txBody>
          <a:bodyPr>
            <a:normAutofit/>
          </a:bodyPr>
          <a:lstStyle/>
          <a:p>
            <a:pPr marL="0" indent="0">
              <a:buNone/>
            </a:pPr>
            <a:r>
              <a:rPr lang="en-US" sz="3600" b="1" dirty="0" smtClean="0"/>
              <a:t>Cones</a:t>
            </a:r>
          </a:p>
          <a:p>
            <a:pPr>
              <a:buFont typeface="Wingdings" panose="05000000000000000000" pitchFamily="2" charset="2"/>
              <a:buChar char="§"/>
            </a:pPr>
            <a:r>
              <a:rPr lang="en-US" sz="3200" dirty="0" smtClean="0"/>
              <a:t>Bright Light</a:t>
            </a:r>
          </a:p>
          <a:p>
            <a:pPr>
              <a:buFont typeface="Wingdings" panose="05000000000000000000" pitchFamily="2" charset="2"/>
              <a:buChar char="§"/>
            </a:pPr>
            <a:r>
              <a:rPr lang="en-US" sz="3200" dirty="0" smtClean="0"/>
              <a:t>Fine Detail</a:t>
            </a:r>
            <a:endParaRPr lang="en-US" sz="3200"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09873" y="1854994"/>
            <a:ext cx="4676927" cy="4556106"/>
          </a:xfrm>
          <a:prstGeom prst="rect">
            <a:avLst/>
          </a:prstGeom>
        </p:spPr>
      </p:pic>
    </p:spTree>
    <p:extLst>
      <p:ext uri="{BB962C8B-B14F-4D97-AF65-F5344CB8AC3E}">
        <p14:creationId xmlns:p14="http://schemas.microsoft.com/office/powerpoint/2010/main" val="953422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u="sng" dirty="0" smtClean="0"/>
              <a:t>Overview</a:t>
            </a:r>
            <a:endParaRPr lang="en-US" b="1" u="sng" dirty="0"/>
          </a:p>
        </p:txBody>
      </p:sp>
      <p:sp>
        <p:nvSpPr>
          <p:cNvPr id="3" name="Content Placeholder 2"/>
          <p:cNvSpPr>
            <a:spLocks noGrp="1"/>
          </p:cNvSpPr>
          <p:nvPr>
            <p:ph idx="1"/>
          </p:nvPr>
        </p:nvSpPr>
        <p:spPr/>
        <p:txBody>
          <a:bodyPr/>
          <a:lstStyle/>
          <a:p>
            <a:r>
              <a:rPr lang="en-US" dirty="0" smtClean="0">
                <a:solidFill>
                  <a:schemeClr val="bg1">
                    <a:lumMod val="75000"/>
                  </a:schemeClr>
                </a:solidFill>
              </a:rPr>
              <a:t>What is Vision?</a:t>
            </a:r>
          </a:p>
          <a:p>
            <a:r>
              <a:rPr lang="en-US" b="1" dirty="0" smtClean="0"/>
              <a:t>Contrast is Key</a:t>
            </a:r>
          </a:p>
          <a:p>
            <a:r>
              <a:rPr lang="en-US" dirty="0" smtClean="0">
                <a:solidFill>
                  <a:schemeClr val="bg1">
                    <a:lumMod val="75000"/>
                  </a:schemeClr>
                </a:solidFill>
              </a:rPr>
              <a:t>Sensitivity to Light</a:t>
            </a:r>
          </a:p>
          <a:p>
            <a:r>
              <a:rPr lang="en-US" dirty="0" smtClean="0">
                <a:solidFill>
                  <a:schemeClr val="bg1">
                    <a:lumMod val="75000"/>
                  </a:schemeClr>
                </a:solidFill>
              </a:rPr>
              <a:t>Reconstruction</a:t>
            </a:r>
          </a:p>
          <a:p>
            <a:r>
              <a:rPr lang="en-US" dirty="0" smtClean="0">
                <a:solidFill>
                  <a:schemeClr val="bg1">
                    <a:lumMod val="75000"/>
                  </a:schemeClr>
                </a:solidFill>
              </a:rPr>
              <a:t>Color</a:t>
            </a:r>
          </a:p>
          <a:p>
            <a:r>
              <a:rPr lang="en-US" dirty="0" smtClean="0">
                <a:solidFill>
                  <a:schemeClr val="bg1">
                    <a:lumMod val="75000"/>
                  </a:schemeClr>
                </a:solidFill>
              </a:rPr>
              <a:t>Integration</a:t>
            </a:r>
          </a:p>
          <a:p>
            <a:endParaRPr lang="en-US" dirty="0" smtClean="0"/>
          </a:p>
          <a:p>
            <a:endParaRPr lang="en-US" dirty="0" smtClean="0"/>
          </a:p>
          <a:p>
            <a:endParaRPr lang="en-US" dirty="0"/>
          </a:p>
        </p:txBody>
      </p:sp>
    </p:spTree>
    <p:extLst>
      <p:ext uri="{BB962C8B-B14F-4D97-AF65-F5344CB8AC3E}">
        <p14:creationId xmlns:p14="http://schemas.microsoft.com/office/powerpoint/2010/main" val="19046617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b="1" u="sng" dirty="0" smtClean="0"/>
              <a:t>Contrast is Key</a:t>
            </a:r>
            <a:endParaRPr lang="en-US" b="1" u="sng" dirty="0"/>
          </a:p>
        </p:txBody>
      </p:sp>
      <p:sp>
        <p:nvSpPr>
          <p:cNvPr id="8" name="Content Placeholder 7"/>
          <p:cNvSpPr>
            <a:spLocks noGrp="1"/>
          </p:cNvSpPr>
          <p:nvPr>
            <p:ph sz="half" idx="1"/>
          </p:nvPr>
        </p:nvSpPr>
        <p:spPr>
          <a:xfrm>
            <a:off x="2157840" y="5541065"/>
            <a:ext cx="6074230" cy="1023021"/>
          </a:xfrm>
        </p:spPr>
        <p:txBody>
          <a:bodyPr/>
          <a:lstStyle/>
          <a:p>
            <a:pPr marL="0" indent="0">
              <a:lnSpc>
                <a:spcPct val="150000"/>
              </a:lnSpc>
              <a:buNone/>
            </a:pPr>
            <a:r>
              <a:rPr lang="en-US" sz="3200" b="1" dirty="0" smtClean="0"/>
              <a:t>Contrast </a:t>
            </a:r>
            <a:r>
              <a:rPr lang="en-US" sz="3200" b="1" dirty="0" smtClean="0">
                <a:latin typeface="Wingdings"/>
                <a:ea typeface="Wingdings"/>
                <a:cs typeface="Wingdings"/>
                <a:sym typeface="Wingdings"/>
              </a:rPr>
              <a:t></a:t>
            </a:r>
            <a:r>
              <a:rPr lang="en-US" sz="3200" b="1" dirty="0" smtClean="0"/>
              <a:t> </a:t>
            </a:r>
            <a:r>
              <a:rPr lang="en-US" sz="3200" b="1" dirty="0"/>
              <a:t>L</a:t>
            </a:r>
            <a:r>
              <a:rPr lang="en-US" sz="3200" b="1" dirty="0" smtClean="0"/>
              <a:t>ateral Inhibition</a:t>
            </a:r>
            <a:endParaRPr lang="en-US" sz="3200" b="1"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56272" y="1646294"/>
            <a:ext cx="6091481" cy="4100278"/>
          </a:xfrm>
          <a:prstGeom prst="rect">
            <a:avLst/>
          </a:prstGeom>
        </p:spPr>
      </p:pic>
    </p:spTree>
    <p:extLst>
      <p:ext uri="{BB962C8B-B14F-4D97-AF65-F5344CB8AC3E}">
        <p14:creationId xmlns:p14="http://schemas.microsoft.com/office/powerpoint/2010/main" val="112022801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57200" y="331788"/>
            <a:ext cx="8229600" cy="1143000"/>
          </a:xfrm>
        </p:spPr>
        <p:txBody>
          <a:bodyPr/>
          <a:lstStyle/>
          <a:p>
            <a:r>
              <a:rPr lang="en-US" b="1" u="sng" dirty="0" smtClean="0"/>
              <a:t>Contrast is Key: Lateral Inhibition</a:t>
            </a:r>
            <a:endParaRPr lang="en-US" b="1" u="sng" dirty="0"/>
          </a:p>
        </p:txBody>
      </p:sp>
      <p:pic>
        <p:nvPicPr>
          <p:cNvPr id="4" name="Picture 3"/>
          <p:cNvPicPr/>
          <p:nvPr/>
        </p:nvPicPr>
        <p:blipFill>
          <a:blip r:embed="rId3">
            <a:extLst>
              <a:ext uri="{28A0092B-C50C-407E-A947-70E740481C1C}">
                <a14:useLocalDpi xmlns:a14="http://schemas.microsoft.com/office/drawing/2010/main" val="0"/>
              </a:ext>
            </a:extLst>
          </a:blip>
          <a:srcRect/>
          <a:stretch>
            <a:fillRect/>
          </a:stretch>
        </p:blipFill>
        <p:spPr bwMode="auto">
          <a:xfrm>
            <a:off x="1542157" y="1417638"/>
            <a:ext cx="7274043" cy="5334298"/>
          </a:xfrm>
          <a:prstGeom prst="rect">
            <a:avLst/>
          </a:prstGeom>
          <a:noFill/>
        </p:spPr>
      </p:pic>
    </p:spTree>
    <p:extLst>
      <p:ext uri="{BB962C8B-B14F-4D97-AF65-F5344CB8AC3E}">
        <p14:creationId xmlns:p14="http://schemas.microsoft.com/office/powerpoint/2010/main" val="156478309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u="sng" dirty="0" smtClean="0"/>
              <a:t>Overview</a:t>
            </a:r>
            <a:endParaRPr lang="en-US" b="1" u="sng" dirty="0"/>
          </a:p>
        </p:txBody>
      </p:sp>
      <p:sp>
        <p:nvSpPr>
          <p:cNvPr id="3" name="Content Placeholder 2"/>
          <p:cNvSpPr>
            <a:spLocks noGrp="1"/>
          </p:cNvSpPr>
          <p:nvPr>
            <p:ph idx="1"/>
          </p:nvPr>
        </p:nvSpPr>
        <p:spPr/>
        <p:txBody>
          <a:bodyPr/>
          <a:lstStyle/>
          <a:p>
            <a:r>
              <a:rPr lang="en-US" dirty="0" smtClean="0">
                <a:solidFill>
                  <a:schemeClr val="bg1">
                    <a:lumMod val="75000"/>
                  </a:schemeClr>
                </a:solidFill>
              </a:rPr>
              <a:t>What is vision?</a:t>
            </a:r>
          </a:p>
          <a:p>
            <a:r>
              <a:rPr lang="en-US" dirty="0" smtClean="0">
                <a:solidFill>
                  <a:schemeClr val="bg1">
                    <a:lumMod val="75000"/>
                  </a:schemeClr>
                </a:solidFill>
              </a:rPr>
              <a:t>Contrast is Key</a:t>
            </a:r>
          </a:p>
          <a:p>
            <a:r>
              <a:rPr lang="en-US" b="1" dirty="0" smtClean="0"/>
              <a:t>Sensitivity to Light</a:t>
            </a:r>
          </a:p>
          <a:p>
            <a:r>
              <a:rPr lang="en-US" dirty="0" smtClean="0">
                <a:solidFill>
                  <a:schemeClr val="bg1">
                    <a:lumMod val="75000"/>
                  </a:schemeClr>
                </a:solidFill>
              </a:rPr>
              <a:t>Reconstruction</a:t>
            </a:r>
          </a:p>
          <a:p>
            <a:r>
              <a:rPr lang="en-US" dirty="0" smtClean="0">
                <a:solidFill>
                  <a:schemeClr val="bg1">
                    <a:lumMod val="75000"/>
                  </a:schemeClr>
                </a:solidFill>
              </a:rPr>
              <a:t>Color</a:t>
            </a:r>
          </a:p>
          <a:p>
            <a:r>
              <a:rPr lang="en-US" dirty="0" smtClean="0">
                <a:solidFill>
                  <a:schemeClr val="bg1">
                    <a:lumMod val="75000"/>
                  </a:schemeClr>
                </a:solidFill>
              </a:rPr>
              <a:t>Integration</a:t>
            </a:r>
          </a:p>
          <a:p>
            <a:endParaRPr lang="en-US" dirty="0" smtClean="0"/>
          </a:p>
          <a:p>
            <a:endParaRPr lang="en-US" dirty="0" smtClean="0"/>
          </a:p>
          <a:p>
            <a:endParaRPr lang="en-US" dirty="0"/>
          </a:p>
        </p:txBody>
      </p:sp>
    </p:spTree>
    <p:extLst>
      <p:ext uri="{BB962C8B-B14F-4D97-AF65-F5344CB8AC3E}">
        <p14:creationId xmlns:p14="http://schemas.microsoft.com/office/powerpoint/2010/main" val="154813517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u="sng" dirty="0" smtClean="0"/>
              <a:t>Sensitivity to Light</a:t>
            </a:r>
            <a:endParaRPr lang="en-US" b="1" u="sng" dirty="0"/>
          </a:p>
        </p:txBody>
      </p:sp>
      <p:sp>
        <p:nvSpPr>
          <p:cNvPr id="4" name="Content Placeholder 3"/>
          <p:cNvSpPr>
            <a:spLocks noGrp="1"/>
          </p:cNvSpPr>
          <p:nvPr>
            <p:ph sz="half" idx="1"/>
          </p:nvPr>
        </p:nvSpPr>
        <p:spPr>
          <a:xfrm>
            <a:off x="5075741" y="1861457"/>
            <a:ext cx="4038600" cy="4996543"/>
          </a:xfrm>
        </p:spPr>
        <p:txBody>
          <a:bodyPr>
            <a:noAutofit/>
          </a:bodyPr>
          <a:lstStyle/>
          <a:p>
            <a:pPr>
              <a:buFont typeface="Wingdings" panose="05000000000000000000" pitchFamily="2" charset="2"/>
              <a:buChar char="§"/>
            </a:pPr>
            <a:r>
              <a:rPr lang="en-US" sz="3000" b="1" dirty="0" smtClean="0"/>
              <a:t>Rods </a:t>
            </a:r>
            <a:r>
              <a:rPr lang="en-US" sz="3000" b="1" dirty="0"/>
              <a:t>B</a:t>
            </a:r>
            <a:r>
              <a:rPr lang="en-US" sz="3000" b="1" dirty="0" smtClean="0"/>
              <a:t>leached</a:t>
            </a:r>
          </a:p>
          <a:p>
            <a:pPr>
              <a:buFont typeface="Wingdings" panose="05000000000000000000" pitchFamily="2" charset="2"/>
              <a:buChar char="§"/>
            </a:pPr>
            <a:r>
              <a:rPr lang="en-US" sz="3000" b="1" dirty="0" smtClean="0"/>
              <a:t>Cones </a:t>
            </a:r>
            <a:r>
              <a:rPr lang="en-US" sz="3000" b="1" dirty="0"/>
              <a:t>A</a:t>
            </a:r>
            <a:r>
              <a:rPr lang="en-US" sz="3000" b="1" dirty="0" smtClean="0"/>
              <a:t>ctivated</a:t>
            </a:r>
          </a:p>
          <a:p>
            <a:pPr marL="400050" lvl="1" indent="0">
              <a:buNone/>
            </a:pPr>
            <a:endParaRPr lang="en-US" sz="3000" dirty="0"/>
          </a:p>
          <a:p>
            <a:pPr marL="400050" lvl="1" indent="0">
              <a:buNone/>
            </a:pPr>
            <a:endParaRPr lang="en-US" sz="3000" dirty="0" smtClean="0"/>
          </a:p>
        </p:txBody>
      </p:sp>
      <p:grpSp>
        <p:nvGrpSpPr>
          <p:cNvPr id="13" name="Group 12"/>
          <p:cNvGrpSpPr/>
          <p:nvPr/>
        </p:nvGrpSpPr>
        <p:grpSpPr>
          <a:xfrm>
            <a:off x="745677" y="1662573"/>
            <a:ext cx="4071805" cy="1864405"/>
            <a:chOff x="745677" y="1662573"/>
            <a:chExt cx="4071805" cy="1864405"/>
          </a:xfrm>
        </p:grpSpPr>
        <p:sp>
          <p:nvSpPr>
            <p:cNvPr id="3" name="Oval 2"/>
            <p:cNvSpPr/>
            <p:nvPr/>
          </p:nvSpPr>
          <p:spPr>
            <a:xfrm>
              <a:off x="745677" y="1662573"/>
              <a:ext cx="1864405" cy="1864405"/>
            </a:xfrm>
            <a:prstGeom prst="ellipse">
              <a:avLst/>
            </a:prstGeom>
            <a:solidFill>
              <a:schemeClr val="tx1">
                <a:lumMod val="65000"/>
                <a:lumOff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smtClean="0"/>
                <a:t>Movie Theater</a:t>
              </a:r>
              <a:endParaRPr lang="en-US" sz="2400" b="1" dirty="0"/>
            </a:p>
          </p:txBody>
        </p:sp>
        <p:sp>
          <p:nvSpPr>
            <p:cNvPr id="9" name="Oval 8"/>
            <p:cNvSpPr/>
            <p:nvPr/>
          </p:nvSpPr>
          <p:spPr>
            <a:xfrm>
              <a:off x="2966363" y="1662573"/>
              <a:ext cx="1851119" cy="1851119"/>
            </a:xfrm>
            <a:prstGeom prst="ellipse">
              <a:avLst/>
            </a:prstGeom>
            <a:solidFill>
              <a:srgbClr val="FFC000"/>
            </a:solidFill>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sz="2400" b="1" dirty="0" smtClean="0"/>
                <a:t>Afternoon Sun</a:t>
              </a:r>
              <a:endParaRPr lang="en-US" sz="2400" b="1" dirty="0"/>
            </a:p>
          </p:txBody>
        </p:sp>
        <p:sp>
          <p:nvSpPr>
            <p:cNvPr id="5" name="Right Arrow 4"/>
            <p:cNvSpPr/>
            <p:nvPr/>
          </p:nvSpPr>
          <p:spPr>
            <a:xfrm>
              <a:off x="2427521" y="2284532"/>
              <a:ext cx="648488" cy="616063"/>
            </a:xfrm>
            <a:prstGeom prst="rightArrow">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4" name="Group 13"/>
          <p:cNvGrpSpPr/>
          <p:nvPr/>
        </p:nvGrpSpPr>
        <p:grpSpPr>
          <a:xfrm>
            <a:off x="745677" y="3826322"/>
            <a:ext cx="4058329" cy="1864405"/>
            <a:chOff x="960438" y="3826322"/>
            <a:chExt cx="4058329" cy="1864405"/>
          </a:xfrm>
        </p:grpSpPr>
        <p:sp>
          <p:nvSpPr>
            <p:cNvPr id="10" name="Oval 9"/>
            <p:cNvSpPr/>
            <p:nvPr/>
          </p:nvSpPr>
          <p:spPr>
            <a:xfrm>
              <a:off x="3154362" y="3826322"/>
              <a:ext cx="1864405" cy="1864405"/>
            </a:xfrm>
            <a:prstGeom prst="ellipse">
              <a:avLst/>
            </a:prstGeom>
            <a:solidFill>
              <a:schemeClr val="tx1">
                <a:lumMod val="65000"/>
                <a:lumOff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smtClean="0"/>
                <a:t>Movie Theater</a:t>
              </a:r>
              <a:endParaRPr lang="en-US" sz="2400" b="1" dirty="0"/>
            </a:p>
          </p:txBody>
        </p:sp>
        <p:sp>
          <p:nvSpPr>
            <p:cNvPr id="11" name="Oval 10"/>
            <p:cNvSpPr/>
            <p:nvPr/>
          </p:nvSpPr>
          <p:spPr>
            <a:xfrm>
              <a:off x="960438" y="3826322"/>
              <a:ext cx="1851119" cy="1851119"/>
            </a:xfrm>
            <a:prstGeom prst="ellipse">
              <a:avLst/>
            </a:prstGeom>
            <a:solidFill>
              <a:srgbClr val="FFC000"/>
            </a:solidFill>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sz="2400" b="1" dirty="0" smtClean="0"/>
                <a:t>Afternoon Sun</a:t>
              </a:r>
              <a:endParaRPr lang="en-US" sz="2400" b="1" dirty="0"/>
            </a:p>
          </p:txBody>
        </p:sp>
        <p:sp>
          <p:nvSpPr>
            <p:cNvPr id="12" name="Right Arrow 11"/>
            <p:cNvSpPr/>
            <p:nvPr/>
          </p:nvSpPr>
          <p:spPr>
            <a:xfrm>
              <a:off x="2637065" y="4448281"/>
              <a:ext cx="648488" cy="616063"/>
            </a:xfrm>
            <a:prstGeom prst="rightArrow">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5" name="Content Placeholder 3"/>
          <p:cNvSpPr txBox="1">
            <a:spLocks/>
          </p:cNvSpPr>
          <p:nvPr/>
        </p:nvSpPr>
        <p:spPr>
          <a:xfrm>
            <a:off x="5075741" y="4087588"/>
            <a:ext cx="4038600" cy="4996543"/>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28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0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18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18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a:buFont typeface="Wingdings" panose="05000000000000000000" pitchFamily="2" charset="2"/>
              <a:buChar char="§"/>
            </a:pPr>
            <a:r>
              <a:rPr lang="en-US" sz="3000" b="1" dirty="0" smtClean="0"/>
              <a:t>Dark Adaptation</a:t>
            </a:r>
          </a:p>
          <a:p>
            <a:pPr marL="0" indent="0">
              <a:buFont typeface="Arial"/>
              <a:buNone/>
            </a:pPr>
            <a:endParaRPr lang="en-US" sz="3000" b="1" dirty="0" smtClean="0">
              <a:solidFill>
                <a:srgbClr val="FF0000"/>
              </a:solidFill>
            </a:endParaRPr>
          </a:p>
        </p:txBody>
      </p:sp>
      <p:sp>
        <p:nvSpPr>
          <p:cNvPr id="16" name="Content Placeholder 3"/>
          <p:cNvSpPr txBox="1">
            <a:spLocks/>
          </p:cNvSpPr>
          <p:nvPr/>
        </p:nvSpPr>
        <p:spPr>
          <a:xfrm>
            <a:off x="5086350" y="4820191"/>
            <a:ext cx="4038600" cy="4996543"/>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28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0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18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18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a:buFont typeface="Wingdings" panose="05000000000000000000" pitchFamily="2" charset="2"/>
              <a:buChar char="§"/>
            </a:pPr>
            <a:r>
              <a:rPr lang="en-US" sz="3000" b="1" dirty="0" smtClean="0"/>
              <a:t>Contrast Gain</a:t>
            </a:r>
            <a:endParaRPr lang="en-US" sz="3000" b="1" dirty="0"/>
          </a:p>
        </p:txBody>
      </p:sp>
    </p:spTree>
    <p:extLst>
      <p:ext uri="{BB962C8B-B14F-4D97-AF65-F5344CB8AC3E}">
        <p14:creationId xmlns:p14="http://schemas.microsoft.com/office/powerpoint/2010/main" val="1841944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Lst>
  </p:timing>
</p:sld>
</file>

<file path=ppt/theme/theme1.xml><?xml version="1.0" encoding="utf-8"?>
<a:theme xmlns:a="http://schemas.openxmlformats.org/drawingml/2006/main" name="Office Theme">
  <a:themeElements>
    <a:clrScheme name="NOBA Templat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8000"/>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8B7C01A907CDC4C97236A2106A1EF25" ma:contentTypeVersion="10" ma:contentTypeDescription="Create a new document." ma:contentTypeScope="" ma:versionID="552de1a62d0cdf1a7bdb86cda4fb829f">
  <xsd:schema xmlns:xsd="http://www.w3.org/2001/XMLSchema" xmlns:xs="http://www.w3.org/2001/XMLSchema" xmlns:p="http://schemas.microsoft.com/office/2006/metadata/properties" xmlns:ns2="0f671927-d1a9-406b-b7bd-3f103b08663b" xmlns:ns3="d6688f25-41d9-4160-a082-7d1393b5a9cf" targetNamespace="http://schemas.microsoft.com/office/2006/metadata/properties" ma:root="true" ma:fieldsID="41c9ce8d61d33b699c68ceb8423ed578" ns2:_="" ns3:_="">
    <xsd:import namespace="0f671927-d1a9-406b-b7bd-3f103b08663b"/>
    <xsd:import namespace="d6688f25-41d9-4160-a082-7d1393b5a9cf"/>
    <xsd:element name="properties">
      <xsd:complexType>
        <xsd:sequence>
          <xsd:element name="documentManagement">
            <xsd:complexType>
              <xsd:all>
                <xsd:element ref="ns2:MediaServiceMetadata" minOccurs="0"/>
                <xsd:element ref="ns2:MediaServiceFastMetadata" minOccurs="0"/>
                <xsd:element ref="ns2:lcf76f155ced4ddcb4097134ff3c332f" minOccurs="0"/>
                <xsd:element ref="ns3:TaxCatchAll" minOccurs="0"/>
                <xsd:element ref="ns2:MediaServiceGenerationTime" minOccurs="0"/>
                <xsd:element ref="ns2:MediaServiceEventHashCode" minOccurs="0"/>
                <xsd:element ref="ns2:MediaServiceOCR" minOccurs="0"/>
                <xsd:element ref="ns2:MediaServiceDateTake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f671927-d1a9-406b-b7bd-3f103b08663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1" nillable="true" ma:taxonomy="true" ma:internalName="lcf76f155ced4ddcb4097134ff3c332f" ma:taxonomyFieldName="MediaServiceImageTags" ma:displayName="Image Tags" ma:readOnly="false" ma:fieldId="{5cf76f15-5ced-4ddc-b409-7134ff3c332f}" ma:taxonomyMulti="true" ma:sspId="ec0fbcf8-0bcd-4969-b2f0-8aed0e292d54" ma:termSetId="09814cd3-568e-fe90-9814-8d621ff8fb84" ma:anchorId="fba54fb3-c3e1-fe81-a776-ca4b69148c4d" ma:open="true" ma:isKeyword="false">
      <xsd:complexType>
        <xsd:sequence>
          <xsd:element ref="pc:Terms" minOccurs="0" maxOccurs="1"/>
        </xsd:sequence>
      </xsd:complex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DateTaken" ma:index="16" nillable="true" ma:displayName="MediaServiceDateTaken" ma:hidden="true" ma:indexed="true" ma:internalName="MediaServiceDateTaken"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d6688f25-41d9-4160-a082-7d1393b5a9cf" elementFormDefault="qualified">
    <xsd:import namespace="http://schemas.microsoft.com/office/2006/documentManagement/types"/>
    <xsd:import namespace="http://schemas.microsoft.com/office/infopath/2007/PartnerControls"/>
    <xsd:element name="TaxCatchAll" ma:index="12" nillable="true" ma:displayName="Taxonomy Catch All Column" ma:hidden="true" ma:list="{9fd51729-1cdb-45fd-a96e-59904bcc5588}" ma:internalName="TaxCatchAll" ma:showField="CatchAllData" ma:web="d6688f25-41d9-4160-a082-7d1393b5a9c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0f671927-d1a9-406b-b7bd-3f103b08663b">
      <Terms xmlns="http://schemas.microsoft.com/office/infopath/2007/PartnerControls"/>
    </lcf76f155ced4ddcb4097134ff3c332f>
    <TaxCatchAll xmlns="d6688f25-41d9-4160-a082-7d1393b5a9cf" xsi:nil="true"/>
  </documentManagement>
</p:properties>
</file>

<file path=customXml/itemProps1.xml><?xml version="1.0" encoding="utf-8"?>
<ds:datastoreItem xmlns:ds="http://schemas.openxmlformats.org/officeDocument/2006/customXml" ds:itemID="{602A987A-3BB8-4DD4-80C9-18EE86B591F0}"/>
</file>

<file path=customXml/itemProps2.xml><?xml version="1.0" encoding="utf-8"?>
<ds:datastoreItem xmlns:ds="http://schemas.openxmlformats.org/officeDocument/2006/customXml" ds:itemID="{73E1E504-9F69-4177-86DC-6C5F04C7F6A7}"/>
</file>

<file path=customXml/itemProps3.xml><?xml version="1.0" encoding="utf-8"?>
<ds:datastoreItem xmlns:ds="http://schemas.openxmlformats.org/officeDocument/2006/customXml" ds:itemID="{6A81E7F7-9664-4DFF-9613-1223F276510A}"/>
</file>

<file path=docProps/app.xml><?xml version="1.0" encoding="utf-8"?>
<Properties xmlns="http://schemas.openxmlformats.org/officeDocument/2006/extended-properties" xmlns:vt="http://schemas.openxmlformats.org/officeDocument/2006/docPropsVTypes">
  <TotalTime>1397</TotalTime>
  <Words>4144</Words>
  <Application>Microsoft Office PowerPoint</Application>
  <PresentationFormat>On-screen Show (4:3)</PresentationFormat>
  <Paragraphs>393</Paragraphs>
  <Slides>22</Slides>
  <Notes>22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22</vt:i4>
      </vt:variant>
    </vt:vector>
  </HeadingPairs>
  <TitlesOfParts>
    <vt:vector size="26" baseType="lpstr">
      <vt:lpstr>Arial</vt:lpstr>
      <vt:lpstr>Calibri</vt:lpstr>
      <vt:lpstr>Wingdings</vt:lpstr>
      <vt:lpstr>Office Theme</vt:lpstr>
      <vt:lpstr>Vision</vt:lpstr>
      <vt:lpstr>Overview</vt:lpstr>
      <vt:lpstr>What is Vision?</vt:lpstr>
      <vt:lpstr>What is Vision?  Photoreceptors</vt:lpstr>
      <vt:lpstr>Overview</vt:lpstr>
      <vt:lpstr>Contrast is Key</vt:lpstr>
      <vt:lpstr>Contrast is Key: Lateral Inhibition</vt:lpstr>
      <vt:lpstr>Overview</vt:lpstr>
      <vt:lpstr>Sensitivity to Light</vt:lpstr>
      <vt:lpstr>Overview</vt:lpstr>
      <vt:lpstr>Reconstruction</vt:lpstr>
      <vt:lpstr>Reconstruction: Primary Visual Cortex</vt:lpstr>
      <vt:lpstr>Reconstruction</vt:lpstr>
      <vt:lpstr>Overview</vt:lpstr>
      <vt:lpstr>Color: Photoreceptors</vt:lpstr>
      <vt:lpstr>Color: Opponent Process Theory </vt:lpstr>
      <vt:lpstr>Color: Opponent Process Theory</vt:lpstr>
      <vt:lpstr>Color: What Do You See?</vt:lpstr>
      <vt:lpstr>Overview</vt:lpstr>
      <vt:lpstr>Integration with  Other Modalities</vt:lpstr>
      <vt:lpstr>Conclusion</vt:lpstr>
      <vt:lpstr>Photo Attribution</vt:lpstr>
    </vt:vector>
  </TitlesOfParts>
  <Company>University of Wisconsin - Green Bay</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Vision</dc:title>
  <dc:creator>NOBA</dc:creator>
  <cp:lastModifiedBy>Peter Lindberg</cp:lastModifiedBy>
  <cp:revision>85</cp:revision>
  <dcterms:created xsi:type="dcterms:W3CDTF">2014-07-27T23:02:40Z</dcterms:created>
  <dcterms:modified xsi:type="dcterms:W3CDTF">2014-11-09T21:03:53Z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0x010100C8B7C01A907CDC4C97236A2106A1EF25</vt:lpwstr>
  </property>
</Properties>
</file>